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8"/>
    <p:sldId id="257" r:id="rId19"/>
    <p:sldId id="258" r:id="rId20"/>
    <p:sldId id="259" r:id="rId21"/>
    <p:sldId id="260" r:id="rId22"/>
    <p:sldId id="261" r:id="rId23"/>
    <p:sldId id="262" r:id="rId24"/>
    <p:sldId id="263" r:id="rId25"/>
    <p:sldId id="264" r:id="rId26"/>
    <p:sldId id="265" r:id="rId27"/>
    <p:sldId id="266" r:id="rId28"/>
    <p:sldId id="267" r:id="rId29"/>
    <p:sldId id="268" r:id="rId30"/>
    <p:sldId id="269" r:id="rId31"/>
    <p:sldId id="270" r:id="rId32"/>
    <p:sldId id="271" r:id="rId33"/>
    <p:sldId id="272" r:id="rId34"/>
    <p:sldId id="273" r:id="rId35"/>
    <p:sldId id="274" r:id="rId36"/>
    <p:sldId id="275" r:id="rId37"/>
    <p:sldId id="276" r:id="rId38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Open Sans" charset="1" panose="020B0606030504020204"/>
      <p:regular r:id="rId10"/>
    </p:embeddedFont>
    <p:embeddedFont>
      <p:font typeface="Open Sans Bold" charset="1" panose="020B0806030504020204"/>
      <p:regular r:id="rId11"/>
    </p:embeddedFont>
    <p:embeddedFont>
      <p:font typeface="Open Sans Italics" charset="1" panose="020B0606030504020204"/>
      <p:regular r:id="rId12"/>
    </p:embeddedFont>
    <p:embeddedFont>
      <p:font typeface="Open Sans Bold Italics" charset="1" panose="020B0806030504020204"/>
      <p:regular r:id="rId13"/>
    </p:embeddedFont>
    <p:embeddedFont>
      <p:font typeface="Inter" charset="1" panose="020B0502030000000004"/>
      <p:regular r:id="rId14"/>
    </p:embeddedFont>
    <p:embeddedFont>
      <p:font typeface="Inter Bold" charset="1" panose="020B0802030000000004"/>
      <p:regular r:id="rId15"/>
    </p:embeddedFont>
    <p:embeddedFont>
      <p:font typeface="Inter Italics" charset="1" panose="020B0502030000000004"/>
      <p:regular r:id="rId16"/>
    </p:embeddedFont>
    <p:embeddedFont>
      <p:font typeface="Inter Bold Italics" charset="1" panose="020B0802030000000004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slides/slide1.xml" Type="http://schemas.openxmlformats.org/officeDocument/2006/relationships/slide"/><Relationship Id="rId19" Target="slides/slide2.xml" Type="http://schemas.openxmlformats.org/officeDocument/2006/relationships/slide"/><Relationship Id="rId2" Target="presProps.xml" Type="http://schemas.openxmlformats.org/officeDocument/2006/relationships/presProps"/><Relationship Id="rId20" Target="slides/slide3.xml" Type="http://schemas.openxmlformats.org/officeDocument/2006/relationships/slide"/><Relationship Id="rId21" Target="slides/slide4.xml" Type="http://schemas.openxmlformats.org/officeDocument/2006/relationships/slide"/><Relationship Id="rId22" Target="slides/slide5.xml" Type="http://schemas.openxmlformats.org/officeDocument/2006/relationships/slide"/><Relationship Id="rId23" Target="slides/slide6.xml" Type="http://schemas.openxmlformats.org/officeDocument/2006/relationships/slide"/><Relationship Id="rId24" Target="slides/slide7.xml" Type="http://schemas.openxmlformats.org/officeDocument/2006/relationships/slide"/><Relationship Id="rId25" Target="slides/slide8.xml" Type="http://schemas.openxmlformats.org/officeDocument/2006/relationships/slide"/><Relationship Id="rId26" Target="slides/slide9.xml" Type="http://schemas.openxmlformats.org/officeDocument/2006/relationships/slide"/><Relationship Id="rId27" Target="slides/slide10.xml" Type="http://schemas.openxmlformats.org/officeDocument/2006/relationships/slide"/><Relationship Id="rId28" Target="slides/slide11.xml" Type="http://schemas.openxmlformats.org/officeDocument/2006/relationships/slide"/><Relationship Id="rId29" Target="slides/slide12.xml" Type="http://schemas.openxmlformats.org/officeDocument/2006/relationships/slide"/><Relationship Id="rId3" Target="viewProps.xml" Type="http://schemas.openxmlformats.org/officeDocument/2006/relationships/viewProps"/><Relationship Id="rId30" Target="slides/slide13.xml" Type="http://schemas.openxmlformats.org/officeDocument/2006/relationships/slide"/><Relationship Id="rId31" Target="slides/slide14.xml" Type="http://schemas.openxmlformats.org/officeDocument/2006/relationships/slide"/><Relationship Id="rId32" Target="slides/slide15.xml" Type="http://schemas.openxmlformats.org/officeDocument/2006/relationships/slide"/><Relationship Id="rId33" Target="slides/slide16.xml" Type="http://schemas.openxmlformats.org/officeDocument/2006/relationships/slide"/><Relationship Id="rId34" Target="slides/slide17.xml" Type="http://schemas.openxmlformats.org/officeDocument/2006/relationships/slide"/><Relationship Id="rId35" Target="slides/slide18.xml" Type="http://schemas.openxmlformats.org/officeDocument/2006/relationships/slide"/><Relationship Id="rId36" Target="slides/slide19.xml" Type="http://schemas.openxmlformats.org/officeDocument/2006/relationships/slide"/><Relationship Id="rId37" Target="slides/slide20.xml" Type="http://schemas.openxmlformats.org/officeDocument/2006/relationships/slide"/><Relationship Id="rId38" Target="slides/slide21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3.png" Type="http://schemas.openxmlformats.org/officeDocument/2006/relationships/image"/><Relationship Id="rId4" Target="../media/image7.png" Type="http://schemas.openxmlformats.org/officeDocument/2006/relationships/image"/><Relationship Id="rId5" Target="../media/image15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3.png" Type="http://schemas.openxmlformats.org/officeDocument/2006/relationships/image"/><Relationship Id="rId4" Target="../media/image7.png" Type="http://schemas.openxmlformats.org/officeDocument/2006/relationships/image"/><Relationship Id="rId5" Target="../media/image17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3.png" Type="http://schemas.openxmlformats.org/officeDocument/2006/relationships/image"/><Relationship Id="rId4" Target="../media/image7.png" Type="http://schemas.openxmlformats.org/officeDocument/2006/relationships/image"/><Relationship Id="rId5" Target="../media/image19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3.png" Type="http://schemas.openxmlformats.org/officeDocument/2006/relationships/image"/><Relationship Id="rId4" Target="../media/image7.png" Type="http://schemas.openxmlformats.org/officeDocument/2006/relationships/image"/><Relationship Id="rId5" Target="../media/image20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3.png" Type="http://schemas.openxmlformats.org/officeDocument/2006/relationships/image"/><Relationship Id="rId4" Target="../media/image7.png" Type="http://schemas.openxmlformats.org/officeDocument/2006/relationships/image"/><Relationship Id="rId5" Target="../media/image22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7.png" Type="http://schemas.openxmlformats.org/officeDocument/2006/relationships/image"/><Relationship Id="rId4" Target="../media/image24.png" Type="http://schemas.openxmlformats.org/officeDocument/2006/relationships/image"/><Relationship Id="rId5" Target="../media/image2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7.png" Type="http://schemas.openxmlformats.org/officeDocument/2006/relationships/image"/><Relationship Id="rId4" Target="../media/image2.png" Type="http://schemas.openxmlformats.org/officeDocument/2006/relationships/image"/><Relationship Id="rId5" Target="../media/image25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.png" Type="http://schemas.openxmlformats.org/officeDocument/2006/relationships/image"/><Relationship Id="rId4" Target="../media/image26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7.png" Type="http://schemas.openxmlformats.org/officeDocument/2006/relationships/image"/><Relationship Id="rId4" Target="../media/image2.png" Type="http://schemas.openxmlformats.org/officeDocument/2006/relationships/image"/><Relationship Id="rId5" Target="../media/image27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.png" Type="http://schemas.openxmlformats.org/officeDocument/2006/relationships/image"/><Relationship Id="rId4" Target="../media/image26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1.png" Type="http://schemas.openxmlformats.org/officeDocument/2006/relationships/image"/><Relationship Id="rId4" Target="../media/image3.png" Type="http://schemas.openxmlformats.org/officeDocument/2006/relationships/image"/><Relationship Id="rId5" Target="../media/image6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7.png" Type="http://schemas.openxmlformats.org/officeDocument/2006/relationships/image"/><Relationship Id="rId4" Target="../media/image2.png" Type="http://schemas.openxmlformats.org/officeDocument/2006/relationships/image"/><Relationship Id="rId5" Target="../media/image27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.png" Type="http://schemas.openxmlformats.org/officeDocument/2006/relationships/image"/><Relationship Id="rId4" Target="../media/image28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2.png" Type="http://schemas.openxmlformats.org/officeDocument/2006/relationships/image"/><Relationship Id="rId4" Target="../media/image8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7.png" Type="http://schemas.openxmlformats.org/officeDocument/2006/relationships/image"/><Relationship Id="rId4" Target="../media/image9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10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1.png" Type="http://schemas.openxmlformats.org/officeDocument/2006/relationships/image"/><Relationship Id="rId4" Target="../media/image11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1.png" Type="http://schemas.openxmlformats.org/officeDocument/2006/relationships/image"/><Relationship Id="rId4" Target="../media/image12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13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AED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6019972" y="5847831"/>
            <a:ext cx="2092017" cy="2092017"/>
          </a:xfrm>
          <a:prstGeom prst="rect">
            <a:avLst/>
          </a:prstGeom>
        </p:spPr>
      </p:pic>
      <p:sp>
        <p:nvSpPr>
          <p:cNvPr name="AutoShape 3" id="3"/>
          <p:cNvSpPr/>
          <p:nvPr/>
        </p:nvSpPr>
        <p:spPr>
          <a:xfrm rot="0">
            <a:off x="1028700" y="8968067"/>
            <a:ext cx="16230600" cy="41142"/>
          </a:xfrm>
          <a:prstGeom prst="rect">
            <a:avLst/>
          </a:prstGeom>
          <a:solidFill>
            <a:srgbClr val="262D33"/>
          </a:solidFill>
        </p:spPr>
      </p:sp>
      <p:grpSp>
        <p:nvGrpSpPr>
          <p:cNvPr name="Group 4" id="4"/>
          <p:cNvGrpSpPr/>
          <p:nvPr/>
        </p:nvGrpSpPr>
        <p:grpSpPr>
          <a:xfrm rot="0">
            <a:off x="1028700" y="778897"/>
            <a:ext cx="12046770" cy="3852347"/>
            <a:chOff x="0" y="0"/>
            <a:chExt cx="16062359" cy="5136463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190500"/>
              <a:ext cx="16062359" cy="368384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0400"/>
                </a:lnSpc>
              </a:pPr>
              <a:r>
                <a:rPr lang="en-US" sz="10400">
                  <a:solidFill>
                    <a:srgbClr val="262D33"/>
                  </a:solidFill>
                  <a:latin typeface="Inter Bold"/>
                </a:rPr>
                <a:t>Сататын сайт структурасы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4069240"/>
              <a:ext cx="16062359" cy="10672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6719"/>
                </a:lnSpc>
                <a:spcBef>
                  <a:spcPct val="0"/>
                </a:spcBef>
              </a:pPr>
              <a:r>
                <a:rPr lang="en-US" sz="4800">
                  <a:solidFill>
                    <a:srgbClr val="1B1B1B"/>
                  </a:solidFill>
                  <a:latin typeface="Inter"/>
                </a:rPr>
                <a:t>AIDA технологиясы</a:t>
              </a:r>
            </a:p>
          </p:txBody>
        </p:sp>
      </p:grp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17667548" y="7235517"/>
            <a:ext cx="322520" cy="322520"/>
            <a:chOff x="0" y="0"/>
            <a:chExt cx="1708150" cy="1708150"/>
          </a:xfrm>
        </p:grpSpPr>
        <p:sp>
          <p:nvSpPr>
            <p:cNvPr name="Freeform 8" id="8"/>
            <p:cNvSpPr/>
            <p:nvPr/>
          </p:nvSpPr>
          <p:spPr>
            <a:xfrm>
              <a:off x="0" y="0"/>
              <a:ext cx="1708150" cy="1708150"/>
            </a:xfrm>
            <a:custGeom>
              <a:avLst/>
              <a:gdLst/>
              <a:ahLst/>
              <a:cxnLst/>
              <a:rect r="r" b="b" t="t" l="l"/>
              <a:pathLst>
                <a:path h="1708150" w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2BC4F3"/>
            </a:solidFill>
          </p:spPr>
        </p:sp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2876067">
            <a:off x="12848118" y="5941581"/>
            <a:ext cx="454703" cy="454703"/>
          </a:xfrm>
          <a:prstGeom prst="rect">
            <a:avLst/>
          </a:prstGeom>
        </p:spPr>
      </p:pic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11170242" y="3652859"/>
            <a:ext cx="263753" cy="263753"/>
            <a:chOff x="0" y="0"/>
            <a:chExt cx="1708150" cy="1708150"/>
          </a:xfrm>
        </p:grpSpPr>
        <p:sp>
          <p:nvSpPr>
            <p:cNvPr name="Freeform 11" id="11"/>
            <p:cNvSpPr/>
            <p:nvPr/>
          </p:nvSpPr>
          <p:spPr>
            <a:xfrm>
              <a:off x="0" y="0"/>
              <a:ext cx="1708150" cy="1708150"/>
            </a:xfrm>
            <a:custGeom>
              <a:avLst/>
              <a:gdLst/>
              <a:ahLst/>
              <a:cxnLst/>
              <a:rect r="r" b="b" t="t" l="l"/>
              <a:pathLst>
                <a:path h="1708150" w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2BC4F3"/>
            </a:solidFill>
          </p:spPr>
        </p:sp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2876067">
            <a:off x="17348372" y="4259343"/>
            <a:ext cx="264617" cy="264617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11591209" y="1674355"/>
            <a:ext cx="5133297" cy="731428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B272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9999"/>
          </a:blip>
          <a:srcRect l="0" t="0" r="0" b="0"/>
          <a:stretch>
            <a:fillRect/>
          </a:stretch>
        </p:blipFill>
        <p:spPr>
          <a:xfrm flipH="false" flipV="false" rot="0">
            <a:off x="9070897" y="2816275"/>
            <a:ext cx="4729655" cy="41148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3289016" y="3764916"/>
            <a:ext cx="16186123" cy="22746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800"/>
              </a:lnSpc>
            </a:pPr>
            <a:r>
              <a:rPr lang="en-US" sz="8000">
                <a:solidFill>
                  <a:srgbClr val="2BC4F3"/>
                </a:solidFill>
                <a:latin typeface="Inter Bold"/>
              </a:rPr>
              <a:t>A – Attetion </a:t>
            </a:r>
          </a:p>
          <a:p>
            <a:pPr algn="ctr">
              <a:lnSpc>
                <a:spcPts val="8800"/>
              </a:lnSpc>
            </a:pPr>
            <a:r>
              <a:rPr lang="en-US" sz="8000">
                <a:solidFill>
                  <a:srgbClr val="2BC4F3"/>
                </a:solidFill>
                <a:latin typeface="Inter Bold"/>
              </a:rPr>
              <a:t>(Назар аударту)</a:t>
            </a:r>
          </a:p>
        </p:txBody>
      </p:sp>
      <p:sp>
        <p:nvSpPr>
          <p:cNvPr name="AutoShape 4" id="4"/>
          <p:cNvSpPr/>
          <p:nvPr/>
        </p:nvSpPr>
        <p:spPr>
          <a:xfrm rot="0">
            <a:off x="1028700" y="8968067"/>
            <a:ext cx="16230600" cy="41142"/>
          </a:xfrm>
          <a:prstGeom prst="rect">
            <a:avLst/>
          </a:prstGeom>
          <a:solidFill>
            <a:srgbClr val="F9F9FA"/>
          </a:solidFill>
        </p:spPr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2876067">
            <a:off x="15902801" y="1058073"/>
            <a:ext cx="933593" cy="933593"/>
          </a:xfrm>
          <a:prstGeom prst="rect">
            <a:avLst/>
          </a:prstGeom>
        </p:spPr>
      </p:pic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5052550" y="733709"/>
            <a:ext cx="263753" cy="263753"/>
            <a:chOff x="0" y="0"/>
            <a:chExt cx="1708150" cy="1708150"/>
          </a:xfrm>
        </p:grpSpPr>
        <p:sp>
          <p:nvSpPr>
            <p:cNvPr name="Freeform 7" id="7"/>
            <p:cNvSpPr/>
            <p:nvPr/>
          </p:nvSpPr>
          <p:spPr>
            <a:xfrm>
              <a:off x="0" y="0"/>
              <a:ext cx="1708150" cy="1708150"/>
            </a:xfrm>
            <a:custGeom>
              <a:avLst/>
              <a:gdLst/>
              <a:ahLst/>
              <a:cxnLst/>
              <a:rect r="r" b="b" t="t" l="l"/>
              <a:pathLst>
                <a:path h="1708150" w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F9F9FA"/>
            </a:solid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7041534" y="-1031902"/>
            <a:ext cx="2029363" cy="2029363"/>
            <a:chOff x="0" y="0"/>
            <a:chExt cx="1708150" cy="1708150"/>
          </a:xfrm>
        </p:grpSpPr>
        <p:sp>
          <p:nvSpPr>
            <p:cNvPr name="Freeform 9" id="9"/>
            <p:cNvSpPr/>
            <p:nvPr/>
          </p:nvSpPr>
          <p:spPr>
            <a:xfrm>
              <a:off x="0" y="0"/>
              <a:ext cx="1708150" cy="1708150"/>
            </a:xfrm>
            <a:custGeom>
              <a:avLst/>
              <a:gdLst/>
              <a:ahLst/>
              <a:cxnLst/>
              <a:rect r="r" b="b" t="t" l="l"/>
              <a:pathLst>
                <a:path h="1708150" w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F9F9FA"/>
            </a:solidFill>
          </p:spPr>
        </p:sp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5504856" y="9180659"/>
            <a:ext cx="1769497" cy="1769497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5"/>
          <a:srcRect l="0" t="12052" r="0" b="8547"/>
          <a:stretch>
            <a:fillRect/>
          </a:stretch>
        </p:blipFill>
        <p:spPr>
          <a:xfrm flipH="false" flipV="false" rot="0">
            <a:off x="2158858" y="1494830"/>
            <a:ext cx="4348911" cy="7473237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1028700" y="9454346"/>
            <a:ext cx="2260316" cy="308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F9F9FA"/>
                </a:solidFill>
                <a:latin typeface="Inter Bold"/>
              </a:rPr>
              <a:t>10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B272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9999"/>
          </a:blip>
          <a:srcRect l="0" t="0" r="0" b="0"/>
          <a:stretch>
            <a:fillRect/>
          </a:stretch>
        </p:blipFill>
        <p:spPr>
          <a:xfrm flipH="false" flipV="false" rot="0">
            <a:off x="10340576" y="3086100"/>
            <a:ext cx="3975926" cy="41148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4235477" y="4034741"/>
            <a:ext cx="16186123" cy="22746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800"/>
              </a:lnSpc>
            </a:pPr>
            <a:r>
              <a:rPr lang="en-US" sz="8000">
                <a:solidFill>
                  <a:srgbClr val="2BC4F3"/>
                </a:solidFill>
                <a:latin typeface="Inter Bold"/>
              </a:rPr>
              <a:t>I – Interest </a:t>
            </a:r>
          </a:p>
          <a:p>
            <a:pPr algn="ctr">
              <a:lnSpc>
                <a:spcPts val="8800"/>
              </a:lnSpc>
            </a:pPr>
            <a:r>
              <a:rPr lang="en-US" sz="8000">
                <a:solidFill>
                  <a:srgbClr val="2BC4F3"/>
                </a:solidFill>
                <a:latin typeface="Inter Bold"/>
              </a:rPr>
              <a:t>(Қызықтыру)</a:t>
            </a:r>
          </a:p>
        </p:txBody>
      </p:sp>
      <p:sp>
        <p:nvSpPr>
          <p:cNvPr name="AutoShape 4" id="4"/>
          <p:cNvSpPr/>
          <p:nvPr/>
        </p:nvSpPr>
        <p:spPr>
          <a:xfrm rot="0">
            <a:off x="1028700" y="8968067"/>
            <a:ext cx="16230600" cy="41142"/>
          </a:xfrm>
          <a:prstGeom prst="rect">
            <a:avLst/>
          </a:prstGeom>
          <a:solidFill>
            <a:srgbClr val="F9F9FA"/>
          </a:solidFill>
        </p:spPr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2876067">
            <a:off x="15902801" y="1058073"/>
            <a:ext cx="933593" cy="933593"/>
          </a:xfrm>
          <a:prstGeom prst="rect">
            <a:avLst/>
          </a:prstGeom>
        </p:spPr>
      </p:pic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5052550" y="733709"/>
            <a:ext cx="263753" cy="263753"/>
            <a:chOff x="0" y="0"/>
            <a:chExt cx="1708150" cy="1708150"/>
          </a:xfrm>
        </p:grpSpPr>
        <p:sp>
          <p:nvSpPr>
            <p:cNvPr name="Freeform 7" id="7"/>
            <p:cNvSpPr/>
            <p:nvPr/>
          </p:nvSpPr>
          <p:spPr>
            <a:xfrm>
              <a:off x="0" y="0"/>
              <a:ext cx="1708150" cy="1708150"/>
            </a:xfrm>
            <a:custGeom>
              <a:avLst/>
              <a:gdLst/>
              <a:ahLst/>
              <a:cxnLst/>
              <a:rect r="r" b="b" t="t" l="l"/>
              <a:pathLst>
                <a:path h="1708150" w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F9F9FA"/>
            </a:solid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7041534" y="-1031902"/>
            <a:ext cx="2029363" cy="2029363"/>
            <a:chOff x="0" y="0"/>
            <a:chExt cx="1708150" cy="1708150"/>
          </a:xfrm>
        </p:grpSpPr>
        <p:sp>
          <p:nvSpPr>
            <p:cNvPr name="Freeform 9" id="9"/>
            <p:cNvSpPr/>
            <p:nvPr/>
          </p:nvSpPr>
          <p:spPr>
            <a:xfrm>
              <a:off x="0" y="0"/>
              <a:ext cx="1708150" cy="1708150"/>
            </a:xfrm>
            <a:custGeom>
              <a:avLst/>
              <a:gdLst/>
              <a:ahLst/>
              <a:cxnLst/>
              <a:rect r="r" b="b" t="t" l="l"/>
              <a:pathLst>
                <a:path h="1708150" w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F9F9FA"/>
            </a:solidFill>
          </p:spPr>
        </p:sp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5504856" y="9180659"/>
            <a:ext cx="1769497" cy="1769497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5"/>
          <a:srcRect l="0" t="8270" r="0" b="21637"/>
          <a:stretch>
            <a:fillRect/>
          </a:stretch>
        </p:blipFill>
        <p:spPr>
          <a:xfrm flipH="false" flipV="false" rot="0">
            <a:off x="1815304" y="1524870"/>
            <a:ext cx="4840346" cy="7342634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1028700" y="9454346"/>
            <a:ext cx="2260316" cy="308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F9F9FA"/>
                </a:solidFill>
                <a:latin typeface="Inter Bold"/>
              </a:rPr>
              <a:t>11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B272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9999"/>
          </a:blip>
          <a:srcRect l="0" t="0" r="0" b="0"/>
          <a:stretch>
            <a:fillRect/>
          </a:stretch>
        </p:blipFill>
        <p:spPr>
          <a:xfrm flipH="false" flipV="false" rot="0">
            <a:off x="10064039" y="2890712"/>
            <a:ext cx="4540469" cy="41148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4241212" y="3839353"/>
            <a:ext cx="16186123" cy="22746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800"/>
              </a:lnSpc>
            </a:pPr>
            <a:r>
              <a:rPr lang="en-US" sz="8000">
                <a:solidFill>
                  <a:srgbClr val="2BC4F3"/>
                </a:solidFill>
                <a:latin typeface="Inter Bold"/>
              </a:rPr>
              <a:t>D – Desire </a:t>
            </a:r>
          </a:p>
          <a:p>
            <a:pPr algn="ctr">
              <a:lnSpc>
                <a:spcPts val="8800"/>
              </a:lnSpc>
            </a:pPr>
            <a:r>
              <a:rPr lang="en-US" sz="8000">
                <a:solidFill>
                  <a:srgbClr val="2BC4F3"/>
                </a:solidFill>
                <a:latin typeface="Inter Bold"/>
              </a:rPr>
              <a:t>(Қалауын ояту)</a:t>
            </a:r>
          </a:p>
        </p:txBody>
      </p:sp>
      <p:sp>
        <p:nvSpPr>
          <p:cNvPr name="AutoShape 4" id="4"/>
          <p:cNvSpPr/>
          <p:nvPr/>
        </p:nvSpPr>
        <p:spPr>
          <a:xfrm rot="0">
            <a:off x="1028700" y="8968067"/>
            <a:ext cx="16230600" cy="41142"/>
          </a:xfrm>
          <a:prstGeom prst="rect">
            <a:avLst/>
          </a:prstGeom>
          <a:solidFill>
            <a:srgbClr val="F9F9FA"/>
          </a:solidFill>
        </p:spPr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2876067">
            <a:off x="15902801" y="1058073"/>
            <a:ext cx="933593" cy="933593"/>
          </a:xfrm>
          <a:prstGeom prst="rect">
            <a:avLst/>
          </a:prstGeom>
        </p:spPr>
      </p:pic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5052550" y="733709"/>
            <a:ext cx="263753" cy="263753"/>
            <a:chOff x="0" y="0"/>
            <a:chExt cx="1708150" cy="1708150"/>
          </a:xfrm>
        </p:grpSpPr>
        <p:sp>
          <p:nvSpPr>
            <p:cNvPr name="Freeform 7" id="7"/>
            <p:cNvSpPr/>
            <p:nvPr/>
          </p:nvSpPr>
          <p:spPr>
            <a:xfrm>
              <a:off x="0" y="0"/>
              <a:ext cx="1708150" cy="1708150"/>
            </a:xfrm>
            <a:custGeom>
              <a:avLst/>
              <a:gdLst/>
              <a:ahLst/>
              <a:cxnLst/>
              <a:rect r="r" b="b" t="t" l="l"/>
              <a:pathLst>
                <a:path h="1708150" w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F9F9FA"/>
            </a:solid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7041534" y="-1031902"/>
            <a:ext cx="2029363" cy="2029363"/>
            <a:chOff x="0" y="0"/>
            <a:chExt cx="1708150" cy="1708150"/>
          </a:xfrm>
        </p:grpSpPr>
        <p:sp>
          <p:nvSpPr>
            <p:cNvPr name="Freeform 9" id="9"/>
            <p:cNvSpPr/>
            <p:nvPr/>
          </p:nvSpPr>
          <p:spPr>
            <a:xfrm>
              <a:off x="0" y="0"/>
              <a:ext cx="1708150" cy="1708150"/>
            </a:xfrm>
            <a:custGeom>
              <a:avLst/>
              <a:gdLst/>
              <a:ahLst/>
              <a:cxnLst/>
              <a:rect r="r" b="b" t="t" l="l"/>
              <a:pathLst>
                <a:path h="1708150" w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F9F9FA"/>
            </a:solidFill>
          </p:spPr>
        </p:sp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5504856" y="9180659"/>
            <a:ext cx="1769497" cy="1769497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5"/>
          <a:srcRect l="0" t="8130" r="0" b="3049"/>
          <a:stretch>
            <a:fillRect/>
          </a:stretch>
        </p:blipFill>
        <p:spPr>
          <a:xfrm flipH="false" flipV="false" rot="0">
            <a:off x="2158858" y="1028700"/>
            <a:ext cx="4077861" cy="7838824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1028700" y="9454346"/>
            <a:ext cx="2260316" cy="310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F9F9FA"/>
                </a:solidFill>
                <a:latin typeface="Inter Bold"/>
              </a:rPr>
              <a:t>12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B272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9999"/>
          </a:blip>
          <a:srcRect l="0" t="0" r="0" b="0"/>
          <a:stretch>
            <a:fillRect/>
          </a:stretch>
        </p:blipFill>
        <p:spPr>
          <a:xfrm flipH="false" flipV="false" rot="0">
            <a:off x="10064039" y="2890712"/>
            <a:ext cx="4540469" cy="41148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4241212" y="3839353"/>
            <a:ext cx="16186123" cy="22746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800"/>
              </a:lnSpc>
            </a:pPr>
            <a:r>
              <a:rPr lang="en-US" sz="8000">
                <a:solidFill>
                  <a:srgbClr val="2BC4F3"/>
                </a:solidFill>
                <a:latin typeface="Inter Bold"/>
              </a:rPr>
              <a:t>D – Desire </a:t>
            </a:r>
          </a:p>
          <a:p>
            <a:pPr algn="ctr">
              <a:lnSpc>
                <a:spcPts val="8800"/>
              </a:lnSpc>
            </a:pPr>
            <a:r>
              <a:rPr lang="en-US" sz="8000">
                <a:solidFill>
                  <a:srgbClr val="2BC4F3"/>
                </a:solidFill>
                <a:latin typeface="Inter Bold"/>
              </a:rPr>
              <a:t>(Қалауын ояту)</a:t>
            </a:r>
          </a:p>
        </p:txBody>
      </p:sp>
      <p:sp>
        <p:nvSpPr>
          <p:cNvPr name="AutoShape 4" id="4"/>
          <p:cNvSpPr/>
          <p:nvPr/>
        </p:nvSpPr>
        <p:spPr>
          <a:xfrm rot="0">
            <a:off x="1028700" y="8968067"/>
            <a:ext cx="16230600" cy="41142"/>
          </a:xfrm>
          <a:prstGeom prst="rect">
            <a:avLst/>
          </a:prstGeom>
          <a:solidFill>
            <a:srgbClr val="F9F9FA"/>
          </a:solidFill>
        </p:spPr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2876067">
            <a:off x="15902801" y="1058073"/>
            <a:ext cx="933593" cy="933593"/>
          </a:xfrm>
          <a:prstGeom prst="rect">
            <a:avLst/>
          </a:prstGeom>
        </p:spPr>
      </p:pic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5052550" y="733709"/>
            <a:ext cx="263753" cy="263753"/>
            <a:chOff x="0" y="0"/>
            <a:chExt cx="1708150" cy="1708150"/>
          </a:xfrm>
        </p:grpSpPr>
        <p:sp>
          <p:nvSpPr>
            <p:cNvPr name="Freeform 7" id="7"/>
            <p:cNvSpPr/>
            <p:nvPr/>
          </p:nvSpPr>
          <p:spPr>
            <a:xfrm>
              <a:off x="0" y="0"/>
              <a:ext cx="1708150" cy="1708150"/>
            </a:xfrm>
            <a:custGeom>
              <a:avLst/>
              <a:gdLst/>
              <a:ahLst/>
              <a:cxnLst/>
              <a:rect r="r" b="b" t="t" l="l"/>
              <a:pathLst>
                <a:path h="1708150" w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F9F9FA"/>
            </a:solid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7041534" y="-1031902"/>
            <a:ext cx="2029363" cy="2029363"/>
            <a:chOff x="0" y="0"/>
            <a:chExt cx="1708150" cy="1708150"/>
          </a:xfrm>
        </p:grpSpPr>
        <p:sp>
          <p:nvSpPr>
            <p:cNvPr name="Freeform 9" id="9"/>
            <p:cNvSpPr/>
            <p:nvPr/>
          </p:nvSpPr>
          <p:spPr>
            <a:xfrm>
              <a:off x="0" y="0"/>
              <a:ext cx="1708150" cy="1708150"/>
            </a:xfrm>
            <a:custGeom>
              <a:avLst/>
              <a:gdLst/>
              <a:ahLst/>
              <a:cxnLst/>
              <a:rect r="r" b="b" t="t" l="l"/>
              <a:pathLst>
                <a:path h="1708150" w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F9F9FA"/>
            </a:solidFill>
          </p:spPr>
        </p:sp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5504856" y="9180659"/>
            <a:ext cx="1769497" cy="1769497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5"/>
          <a:srcRect l="0" t="8966" r="0" b="4065"/>
          <a:stretch>
            <a:fillRect/>
          </a:stretch>
        </p:blipFill>
        <p:spPr>
          <a:xfrm flipH="false" flipV="false" rot="0">
            <a:off x="2158858" y="1028700"/>
            <a:ext cx="4164708" cy="7838824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1028700" y="9454346"/>
            <a:ext cx="2260316" cy="310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F9F9FA"/>
                </a:solidFill>
                <a:latin typeface="Inter Bold"/>
              </a:rPr>
              <a:t>12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B272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9999"/>
          </a:blip>
          <a:srcRect l="0" t="0" r="0" b="0"/>
          <a:stretch>
            <a:fillRect/>
          </a:stretch>
        </p:blipFill>
        <p:spPr>
          <a:xfrm flipH="false" flipV="false" rot="0">
            <a:off x="11247611" y="2876483"/>
            <a:ext cx="2085656" cy="4534035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4197377" y="4034741"/>
            <a:ext cx="16186123" cy="22746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800"/>
              </a:lnSpc>
            </a:pPr>
            <a:r>
              <a:rPr lang="en-US" sz="8000">
                <a:solidFill>
                  <a:srgbClr val="2BC4F3"/>
                </a:solidFill>
                <a:latin typeface="Inter Bold"/>
              </a:rPr>
              <a:t>А – Action </a:t>
            </a:r>
          </a:p>
          <a:p>
            <a:pPr algn="ctr">
              <a:lnSpc>
                <a:spcPts val="8800"/>
              </a:lnSpc>
            </a:pPr>
            <a:r>
              <a:rPr lang="en-US" sz="8000">
                <a:solidFill>
                  <a:srgbClr val="2BC4F3"/>
                </a:solidFill>
                <a:latin typeface="Inter Bold"/>
              </a:rPr>
              <a:t>(Әркетке шақыру)</a:t>
            </a:r>
          </a:p>
        </p:txBody>
      </p:sp>
      <p:sp>
        <p:nvSpPr>
          <p:cNvPr name="AutoShape 4" id="4"/>
          <p:cNvSpPr/>
          <p:nvPr/>
        </p:nvSpPr>
        <p:spPr>
          <a:xfrm rot="0">
            <a:off x="1028700" y="8968067"/>
            <a:ext cx="16230600" cy="41142"/>
          </a:xfrm>
          <a:prstGeom prst="rect">
            <a:avLst/>
          </a:prstGeom>
          <a:solidFill>
            <a:srgbClr val="F9F9FA"/>
          </a:solidFill>
        </p:spPr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2876067">
            <a:off x="15902801" y="1058073"/>
            <a:ext cx="933593" cy="933593"/>
          </a:xfrm>
          <a:prstGeom prst="rect">
            <a:avLst/>
          </a:prstGeom>
        </p:spPr>
      </p:pic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5052550" y="733709"/>
            <a:ext cx="263753" cy="263753"/>
            <a:chOff x="0" y="0"/>
            <a:chExt cx="1708150" cy="1708150"/>
          </a:xfrm>
        </p:grpSpPr>
        <p:sp>
          <p:nvSpPr>
            <p:cNvPr name="Freeform 7" id="7"/>
            <p:cNvSpPr/>
            <p:nvPr/>
          </p:nvSpPr>
          <p:spPr>
            <a:xfrm>
              <a:off x="0" y="0"/>
              <a:ext cx="1708150" cy="1708150"/>
            </a:xfrm>
            <a:custGeom>
              <a:avLst/>
              <a:gdLst/>
              <a:ahLst/>
              <a:cxnLst/>
              <a:rect r="r" b="b" t="t" l="l"/>
              <a:pathLst>
                <a:path h="1708150" w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F9F9FA"/>
            </a:solid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7041534" y="-1031902"/>
            <a:ext cx="2029363" cy="2029363"/>
            <a:chOff x="0" y="0"/>
            <a:chExt cx="1708150" cy="1708150"/>
          </a:xfrm>
        </p:grpSpPr>
        <p:sp>
          <p:nvSpPr>
            <p:cNvPr name="Freeform 9" id="9"/>
            <p:cNvSpPr/>
            <p:nvPr/>
          </p:nvSpPr>
          <p:spPr>
            <a:xfrm>
              <a:off x="0" y="0"/>
              <a:ext cx="1708150" cy="1708150"/>
            </a:xfrm>
            <a:custGeom>
              <a:avLst/>
              <a:gdLst/>
              <a:ahLst/>
              <a:cxnLst/>
              <a:rect r="r" b="b" t="t" l="l"/>
              <a:pathLst>
                <a:path h="1708150" w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F9F9FA"/>
            </a:solidFill>
          </p:spPr>
        </p:sp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5504856" y="9180659"/>
            <a:ext cx="1769497" cy="1769497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5"/>
          <a:srcRect l="0" t="32523" r="0" b="2680"/>
          <a:stretch>
            <a:fillRect/>
          </a:stretch>
        </p:blipFill>
        <p:spPr>
          <a:xfrm flipH="false" flipV="false" rot="0">
            <a:off x="1457714" y="1294636"/>
            <a:ext cx="5254486" cy="7368631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1028700" y="9454346"/>
            <a:ext cx="2260316" cy="308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F9F9FA"/>
                </a:solidFill>
                <a:latin typeface="Inter Bold"/>
              </a:rPr>
              <a:t>13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9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028700" y="8968067"/>
            <a:ext cx="16230600" cy="41142"/>
          </a:xfrm>
          <a:prstGeom prst="rect">
            <a:avLst/>
          </a:prstGeom>
          <a:solidFill>
            <a:srgbClr val="1B272E"/>
          </a:solidFill>
        </p:spPr>
      </p:sp>
      <p:sp>
        <p:nvSpPr>
          <p:cNvPr name="TextBox 3" id="3"/>
          <p:cNvSpPr txBox="true"/>
          <p:nvPr/>
        </p:nvSpPr>
        <p:spPr>
          <a:xfrm rot="0">
            <a:off x="1028700" y="9454346"/>
            <a:ext cx="2260316" cy="308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1B1B1B"/>
                </a:solidFill>
                <a:latin typeface="Inter Bold"/>
              </a:rPr>
              <a:t>14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2">
            <a:alphaModFix amt="6000"/>
          </a:blip>
          <a:srcRect l="0" t="0" r="0" b="0"/>
          <a:stretch>
            <a:fillRect/>
          </a:stretch>
        </p:blipFill>
        <p:spPr>
          <a:xfrm flipH="false" flipV="false" rot="0">
            <a:off x="7120033" y="2477746"/>
            <a:ext cx="4047934" cy="41148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028700" y="4044926"/>
            <a:ext cx="16230600" cy="1037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20"/>
              </a:lnSpc>
            </a:pPr>
            <a:r>
              <a:rPr lang="en-US" sz="7200">
                <a:solidFill>
                  <a:srgbClr val="2BC4F3"/>
                </a:solidFill>
                <a:latin typeface="Inter Bold"/>
              </a:rPr>
              <a:t>ОФФЕР ЖАЗУ ТЕХНИКАСЫ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6919483" y="783366"/>
            <a:ext cx="1769497" cy="1769497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2876067">
            <a:off x="15199381" y="330633"/>
            <a:ext cx="578743" cy="578743"/>
          </a:xfrm>
          <a:prstGeom prst="rect">
            <a:avLst/>
          </a:prstGeom>
        </p:spPr>
      </p:pic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2516024" y="9481085"/>
            <a:ext cx="1611830" cy="1611830"/>
            <a:chOff x="0" y="0"/>
            <a:chExt cx="1708150" cy="1708150"/>
          </a:xfrm>
        </p:grpSpPr>
        <p:sp>
          <p:nvSpPr>
            <p:cNvPr name="Freeform 9" id="9"/>
            <p:cNvSpPr/>
            <p:nvPr/>
          </p:nvSpPr>
          <p:spPr>
            <a:xfrm>
              <a:off x="0" y="0"/>
              <a:ext cx="1708150" cy="1708150"/>
            </a:xfrm>
            <a:custGeom>
              <a:avLst/>
              <a:gdLst/>
              <a:ahLst/>
              <a:cxnLst/>
              <a:rect r="r" b="b" t="t" l="l"/>
              <a:pathLst>
                <a:path h="1708150" w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1B272E"/>
            </a:solidFill>
          </p:spPr>
        </p:sp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2876067">
            <a:off x="1927793" y="9532039"/>
            <a:ext cx="247135" cy="24713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B272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051360" y="1469461"/>
            <a:ext cx="14185279" cy="9227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40"/>
              </a:lnSpc>
            </a:pPr>
            <a:r>
              <a:rPr lang="en-US" sz="6400">
                <a:solidFill>
                  <a:srgbClr val="2BC4F3"/>
                </a:solidFill>
                <a:latin typeface="Inter Bold"/>
              </a:rPr>
              <a:t>4U- ТЕХНИКАСЫ</a:t>
            </a: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2876067">
            <a:off x="15199381" y="330633"/>
            <a:ext cx="578743" cy="578743"/>
          </a:xfrm>
          <a:prstGeom prst="rect">
            <a:avLst/>
          </a:prstGeom>
        </p:spPr>
      </p:pic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2516024" y="9481085"/>
            <a:ext cx="1611830" cy="1611830"/>
            <a:chOff x="0" y="0"/>
            <a:chExt cx="1708150" cy="1708150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1708150" cy="1708150"/>
            </a:xfrm>
            <a:custGeom>
              <a:avLst/>
              <a:gdLst/>
              <a:ahLst/>
              <a:cxnLst/>
              <a:rect r="r" b="b" t="t" l="l"/>
              <a:pathLst>
                <a:path h="1708150" w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2BC4F3"/>
            </a:solidFill>
          </p:spPr>
        </p: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6919483" y="783366"/>
            <a:ext cx="1769497" cy="1769497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2876067">
            <a:off x="1927793" y="9532039"/>
            <a:ext cx="247135" cy="247135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5">
            <a:alphaModFix amt="9999"/>
          </a:blip>
          <a:srcRect l="0" t="0" r="0" b="0"/>
          <a:stretch>
            <a:fillRect/>
          </a:stretch>
        </p:blipFill>
        <p:spPr>
          <a:xfrm flipH="false" flipV="false" rot="0">
            <a:off x="7211347" y="2764850"/>
            <a:ext cx="3865306" cy="47573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1564878" y="3407410"/>
            <a:ext cx="15158245" cy="3376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19"/>
              </a:lnSpc>
              <a:spcBef>
                <a:spcPct val="0"/>
              </a:spcBef>
            </a:pPr>
            <a:r>
              <a:rPr lang="en-US" sz="4800">
                <a:solidFill>
                  <a:srgbClr val="FFFFFF"/>
                </a:solidFill>
                <a:latin typeface="Inter Bold"/>
              </a:rPr>
              <a:t>УНИКАЛЬНОСТЬ (UNIQUENESS)</a:t>
            </a:r>
          </a:p>
          <a:p>
            <a:pPr algn="ctr">
              <a:lnSpc>
                <a:spcPts val="6719"/>
              </a:lnSpc>
              <a:spcBef>
                <a:spcPct val="0"/>
              </a:spcBef>
            </a:pPr>
            <a:r>
              <a:rPr lang="en-US" sz="4800">
                <a:solidFill>
                  <a:srgbClr val="FFFFFF"/>
                </a:solidFill>
                <a:latin typeface="Inter Bold"/>
              </a:rPr>
              <a:t>ПОЛЕЗНОСТЬ (USEFULNESS)</a:t>
            </a:r>
          </a:p>
          <a:p>
            <a:pPr algn="ctr">
              <a:lnSpc>
                <a:spcPts val="6719"/>
              </a:lnSpc>
              <a:spcBef>
                <a:spcPct val="0"/>
              </a:spcBef>
            </a:pPr>
            <a:r>
              <a:rPr lang="en-US" sz="4800">
                <a:solidFill>
                  <a:srgbClr val="FFFFFF"/>
                </a:solidFill>
                <a:latin typeface="Inter Bold"/>
              </a:rPr>
              <a:t>УЛЬТРА-СПЕЦИФИЧНОСТЬ (ULTRA-SPECIFIITY) </a:t>
            </a:r>
          </a:p>
          <a:p>
            <a:pPr algn="ctr">
              <a:lnSpc>
                <a:spcPts val="6719"/>
              </a:lnSpc>
              <a:spcBef>
                <a:spcPct val="0"/>
              </a:spcBef>
            </a:pPr>
            <a:r>
              <a:rPr lang="en-US" sz="4800">
                <a:solidFill>
                  <a:srgbClr val="FFFFFF"/>
                </a:solidFill>
                <a:latin typeface="Inter Bold"/>
              </a:rPr>
              <a:t>СРОЧНОСТЬ (URGENCY)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9454346"/>
            <a:ext cx="2260316" cy="308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F9F9FA"/>
                </a:solidFill>
                <a:latin typeface="Inter Bold"/>
              </a:rPr>
              <a:t>15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9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028700" y="8968067"/>
            <a:ext cx="16230600" cy="41142"/>
          </a:xfrm>
          <a:prstGeom prst="rect">
            <a:avLst/>
          </a:prstGeom>
          <a:solidFill>
            <a:srgbClr val="1B272E"/>
          </a:solidFill>
        </p:spPr>
      </p:sp>
      <p:sp>
        <p:nvSpPr>
          <p:cNvPr name="TextBox 3" id="3"/>
          <p:cNvSpPr txBox="true"/>
          <p:nvPr/>
        </p:nvSpPr>
        <p:spPr>
          <a:xfrm rot="0">
            <a:off x="1028700" y="9454346"/>
            <a:ext cx="2260316" cy="308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1B1B1B"/>
                </a:solidFill>
                <a:latin typeface="Inter Bold"/>
              </a:rPr>
              <a:t>16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1177895"/>
            <a:ext cx="16230600" cy="1037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20"/>
              </a:lnSpc>
            </a:pPr>
            <a:r>
              <a:rPr lang="en-US" sz="7200">
                <a:solidFill>
                  <a:srgbClr val="2BC4F3"/>
                </a:solidFill>
                <a:latin typeface="Inter Bold"/>
              </a:rPr>
              <a:t>МЫНА ОФФЕР САТА МА?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6919483" y="783366"/>
            <a:ext cx="1769497" cy="1769497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2876067">
            <a:off x="15199381" y="330633"/>
            <a:ext cx="578743" cy="578743"/>
          </a:xfrm>
          <a:prstGeom prst="rect">
            <a:avLst/>
          </a:prstGeom>
        </p:spPr>
      </p:pic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2516024" y="9481085"/>
            <a:ext cx="1611830" cy="1611830"/>
            <a:chOff x="0" y="0"/>
            <a:chExt cx="1708150" cy="1708150"/>
          </a:xfrm>
        </p:grpSpPr>
        <p:sp>
          <p:nvSpPr>
            <p:cNvPr name="Freeform 8" id="8"/>
            <p:cNvSpPr/>
            <p:nvPr/>
          </p:nvSpPr>
          <p:spPr>
            <a:xfrm>
              <a:off x="0" y="0"/>
              <a:ext cx="1708150" cy="1708150"/>
            </a:xfrm>
            <a:custGeom>
              <a:avLst/>
              <a:gdLst/>
              <a:ahLst/>
              <a:cxnLst/>
              <a:rect r="r" b="b" t="t" l="l"/>
              <a:pathLst>
                <a:path h="1708150" w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2BC4F3"/>
            </a:solidFill>
          </p:spPr>
        </p:sp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2876067">
            <a:off x="1927793" y="9532039"/>
            <a:ext cx="247135" cy="247135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4">
            <a:alphaModFix amt="9999"/>
          </a:blip>
          <a:srcRect l="0" t="0" r="0" b="0"/>
          <a:stretch>
            <a:fillRect/>
          </a:stretch>
        </p:blipFill>
        <p:spPr>
          <a:xfrm flipH="false" flipV="false" rot="0">
            <a:off x="6748192" y="3086100"/>
            <a:ext cx="4791616" cy="41148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2796480" y="4893310"/>
            <a:ext cx="12695039" cy="962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39"/>
              </a:lnSpc>
              <a:spcBef>
                <a:spcPct val="0"/>
              </a:spcBef>
            </a:pPr>
            <a:r>
              <a:rPr lang="en-US" sz="5600">
                <a:solidFill>
                  <a:srgbClr val="1B272E"/>
                </a:solidFill>
                <a:latin typeface="Inter Bold"/>
              </a:rPr>
              <a:t>Таргетинг бойынша тегін сабақтар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B272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2876067">
            <a:off x="15199381" y="330633"/>
            <a:ext cx="578743" cy="578743"/>
          </a:xfrm>
          <a:prstGeom prst="rect">
            <a:avLst/>
          </a:prstGeom>
        </p:spPr>
      </p:pic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2516024" y="9481085"/>
            <a:ext cx="1611830" cy="1611830"/>
            <a:chOff x="0" y="0"/>
            <a:chExt cx="1708150" cy="1708150"/>
          </a:xfrm>
        </p:grpSpPr>
        <p:sp>
          <p:nvSpPr>
            <p:cNvPr name="Freeform 4" id="4"/>
            <p:cNvSpPr/>
            <p:nvPr/>
          </p:nvSpPr>
          <p:spPr>
            <a:xfrm>
              <a:off x="0" y="0"/>
              <a:ext cx="1708150" cy="1708150"/>
            </a:xfrm>
            <a:custGeom>
              <a:avLst/>
              <a:gdLst/>
              <a:ahLst/>
              <a:cxnLst/>
              <a:rect r="r" b="b" t="t" l="l"/>
              <a:pathLst>
                <a:path h="1708150" w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2BC4F3"/>
            </a:solidFill>
          </p:spPr>
        </p:sp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6919483" y="783366"/>
            <a:ext cx="1769497" cy="1769497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2876067">
            <a:off x="1927793" y="9532039"/>
            <a:ext cx="247135" cy="247135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>
            <a:alphaModFix amt="8999"/>
          </a:blip>
          <a:srcRect l="0" t="0" r="0" b="0"/>
          <a:stretch>
            <a:fillRect/>
          </a:stretch>
        </p:blipFill>
        <p:spPr>
          <a:xfrm flipH="false" flipV="false" rot="0">
            <a:off x="5722129" y="3086100"/>
            <a:ext cx="6843742" cy="41148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2013446" y="4258310"/>
            <a:ext cx="14261109" cy="1675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19"/>
              </a:lnSpc>
              <a:spcBef>
                <a:spcPct val="0"/>
              </a:spcBef>
            </a:pPr>
            <a:r>
              <a:rPr lang="en-US" sz="4800">
                <a:solidFill>
                  <a:srgbClr val="FFFFFF"/>
                </a:solidFill>
                <a:latin typeface="Inter Bold"/>
              </a:rPr>
              <a:t>Т</a:t>
            </a:r>
            <a:r>
              <a:rPr lang="en-US" sz="4800">
                <a:solidFill>
                  <a:srgbClr val="FFFFFF"/>
                </a:solidFill>
                <a:latin typeface="Inter Bold"/>
              </a:rPr>
              <a:t>аргет жарнамасына 5000 тг салып 35000 тг</a:t>
            </a:r>
          </a:p>
          <a:p>
            <a:pPr algn="ctr">
              <a:lnSpc>
                <a:spcPts val="6719"/>
              </a:lnSpc>
              <a:spcBef>
                <a:spcPct val="0"/>
              </a:spcBef>
            </a:pPr>
            <a:r>
              <a:rPr lang="en-US" sz="4800">
                <a:solidFill>
                  <a:srgbClr val="FFFFFF"/>
                </a:solidFill>
                <a:latin typeface="Inter Bold"/>
              </a:rPr>
              <a:t>шығарудың 4 жолын 1 күнде үйрен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051360" y="1469461"/>
            <a:ext cx="14185279" cy="9227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40"/>
              </a:lnSpc>
            </a:pPr>
            <a:r>
              <a:rPr lang="en-US" sz="6400">
                <a:solidFill>
                  <a:srgbClr val="2BC4F3"/>
                </a:solidFill>
                <a:latin typeface="Inter Bold"/>
              </a:rPr>
              <a:t>САТАТЫН ОФФЕР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9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028700" y="8968067"/>
            <a:ext cx="16230600" cy="41142"/>
          </a:xfrm>
          <a:prstGeom prst="rect">
            <a:avLst/>
          </a:prstGeom>
          <a:solidFill>
            <a:srgbClr val="1B272E"/>
          </a:solidFill>
        </p:spPr>
      </p:sp>
      <p:sp>
        <p:nvSpPr>
          <p:cNvPr name="TextBox 3" id="3"/>
          <p:cNvSpPr txBox="true"/>
          <p:nvPr/>
        </p:nvSpPr>
        <p:spPr>
          <a:xfrm rot="0">
            <a:off x="1028700" y="1177895"/>
            <a:ext cx="16230600" cy="1037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20"/>
              </a:lnSpc>
            </a:pPr>
            <a:r>
              <a:rPr lang="en-US" sz="7200">
                <a:solidFill>
                  <a:srgbClr val="2BC4F3"/>
                </a:solidFill>
                <a:latin typeface="Inter Bold"/>
              </a:rPr>
              <a:t>МЫНА ОФФЕР САТА МА?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6919483" y="783366"/>
            <a:ext cx="1769497" cy="1769497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2876067">
            <a:off x="15199381" y="330633"/>
            <a:ext cx="578743" cy="578743"/>
          </a:xfrm>
          <a:prstGeom prst="rect">
            <a:avLst/>
          </a:prstGeom>
        </p:spPr>
      </p:pic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2516024" y="9481085"/>
            <a:ext cx="1611830" cy="1611830"/>
            <a:chOff x="0" y="0"/>
            <a:chExt cx="1708150" cy="1708150"/>
          </a:xfrm>
        </p:grpSpPr>
        <p:sp>
          <p:nvSpPr>
            <p:cNvPr name="Freeform 7" id="7"/>
            <p:cNvSpPr/>
            <p:nvPr/>
          </p:nvSpPr>
          <p:spPr>
            <a:xfrm>
              <a:off x="0" y="0"/>
              <a:ext cx="1708150" cy="1708150"/>
            </a:xfrm>
            <a:custGeom>
              <a:avLst/>
              <a:gdLst/>
              <a:ahLst/>
              <a:cxnLst/>
              <a:rect r="r" b="b" t="t" l="l"/>
              <a:pathLst>
                <a:path h="1708150" w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2BC4F3"/>
            </a:solidFill>
          </p:spPr>
        </p:sp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2876067">
            <a:off x="1927793" y="9532039"/>
            <a:ext cx="247135" cy="247135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3859312" y="4683760"/>
            <a:ext cx="10569377" cy="824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19"/>
              </a:lnSpc>
              <a:spcBef>
                <a:spcPct val="0"/>
              </a:spcBef>
            </a:pPr>
            <a:r>
              <a:rPr lang="en-US" sz="4800">
                <a:solidFill>
                  <a:srgbClr val="1B272E"/>
                </a:solidFill>
                <a:latin typeface="Inter Bold"/>
              </a:rPr>
              <a:t>Инс</a:t>
            </a:r>
            <a:r>
              <a:rPr lang="en-US" sz="4800">
                <a:solidFill>
                  <a:srgbClr val="1B272E"/>
                </a:solidFill>
                <a:latin typeface="Inter Bold"/>
              </a:rPr>
              <a:t>таграм арқылы сатуды  үйрен</a:t>
            </a:r>
          </a:p>
        </p:txBody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4">
            <a:alphaModFix amt="9999"/>
          </a:blip>
          <a:srcRect l="0" t="0" r="0" b="0"/>
          <a:stretch>
            <a:fillRect/>
          </a:stretch>
        </p:blipFill>
        <p:spPr>
          <a:xfrm flipH="false" flipV="false" rot="0">
            <a:off x="6748192" y="3086100"/>
            <a:ext cx="4791616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blipFill>
          <a:blip r:embed="rId2"/>
          <a:srcRect l="0" t="10223" r="0" b="10223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655541" y="8997778"/>
            <a:ext cx="290233" cy="290233"/>
            <a:chOff x="0" y="0"/>
            <a:chExt cx="6350000" cy="6350000"/>
          </a:xfrm>
        </p:grpSpPr>
        <p:sp>
          <p:nvSpPr>
            <p:cNvPr name="Freeform 3" id="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AEDFB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6880891" y="8983947"/>
            <a:ext cx="297323" cy="317894"/>
            <a:chOff x="0" y="0"/>
            <a:chExt cx="396430" cy="423858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4726" y="0"/>
              <a:ext cx="386978" cy="423858"/>
              <a:chOff x="0" y="0"/>
              <a:chExt cx="6350000" cy="6350000"/>
            </a:xfrm>
          </p:grpSpPr>
          <p:sp>
            <p:nvSpPr>
              <p:cNvPr name="Freeform 6" id="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4E65D9"/>
              </a:solidFill>
            </p:spPr>
          </p:sp>
        </p:grpSp>
        <p:grpSp>
          <p:nvGrpSpPr>
            <p:cNvPr name="Group 7" id="7"/>
            <p:cNvGrpSpPr>
              <a:grpSpLocks noChangeAspect="true"/>
            </p:cNvGrpSpPr>
            <p:nvPr/>
          </p:nvGrpSpPr>
          <p:grpSpPr>
            <a:xfrm rot="0">
              <a:off x="0" y="13714"/>
              <a:ext cx="396430" cy="396430"/>
              <a:chOff x="0" y="0"/>
              <a:chExt cx="1708150" cy="1708150"/>
            </a:xfrm>
          </p:grpSpPr>
          <p:sp>
            <p:nvSpPr>
              <p:cNvPr name="Freeform 8" id="8"/>
              <p:cNvSpPr/>
              <p:nvPr/>
            </p:nvSpPr>
            <p:spPr>
              <a:xfrm>
                <a:off x="0" y="0"/>
                <a:ext cx="1708150" cy="1708150"/>
              </a:xfrm>
              <a:custGeom>
                <a:avLst/>
                <a:gdLst/>
                <a:ahLst/>
                <a:cxnLst/>
                <a:rect r="r" b="b" t="t" l="l"/>
                <a:pathLst>
                  <a:path h="1708150" w="1708150">
                    <a:moveTo>
                      <a:pt x="853440" y="1708150"/>
                    </a:moveTo>
                    <a:cubicBezTo>
                      <a:pt x="383540" y="1708150"/>
                      <a:pt x="0" y="1324610"/>
                      <a:pt x="0" y="853440"/>
                    </a:cubicBezTo>
                    <a:cubicBezTo>
                      <a:pt x="0" y="383540"/>
                      <a:pt x="383540" y="0"/>
                      <a:pt x="853440" y="0"/>
                    </a:cubicBezTo>
                    <a:cubicBezTo>
                      <a:pt x="1324610" y="0"/>
                      <a:pt x="1706880" y="383540"/>
                      <a:pt x="1706880" y="853440"/>
                    </a:cubicBezTo>
                    <a:cubicBezTo>
                      <a:pt x="1708150" y="1324610"/>
                      <a:pt x="1324610" y="1708150"/>
                      <a:pt x="853440" y="1708150"/>
                    </a:cubicBezTo>
                    <a:close/>
                    <a:moveTo>
                      <a:pt x="853440" y="469900"/>
                    </a:moveTo>
                    <a:cubicBezTo>
                      <a:pt x="642620" y="469900"/>
                      <a:pt x="469900" y="642620"/>
                      <a:pt x="469900" y="853440"/>
                    </a:cubicBezTo>
                    <a:cubicBezTo>
                      <a:pt x="469900" y="1064260"/>
                      <a:pt x="642620" y="1236980"/>
                      <a:pt x="853440" y="1236980"/>
                    </a:cubicBezTo>
                    <a:cubicBezTo>
                      <a:pt x="1064260" y="1236980"/>
                      <a:pt x="1236980" y="1064260"/>
                      <a:pt x="1236980" y="853440"/>
                    </a:cubicBezTo>
                    <a:cubicBezTo>
                      <a:pt x="1236980" y="642620"/>
                      <a:pt x="1065530" y="469900"/>
                      <a:pt x="853440" y="469900"/>
                    </a:cubicBezTo>
                    <a:close/>
                  </a:path>
                </a:pathLst>
              </a:custGeom>
              <a:solidFill>
                <a:srgbClr val="EAEDFB"/>
              </a:solidFill>
            </p:spPr>
          </p:sp>
        </p:grpSp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-740797" y="1013299"/>
            <a:ext cx="1769497" cy="1769497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2876067">
            <a:off x="16394125" y="1348287"/>
            <a:ext cx="222659" cy="222659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2876067">
            <a:off x="13078895" y="9367099"/>
            <a:ext cx="527690" cy="52769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5"/>
          <a:srcRect l="0" t="10237" r="2493" b="8901"/>
          <a:stretch>
            <a:fillRect/>
          </a:stretch>
        </p:blipFill>
        <p:spPr>
          <a:xfrm flipH="false" flipV="false" rot="0">
            <a:off x="1880513" y="1459616"/>
            <a:ext cx="4171920" cy="7487635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5220755" y="4592296"/>
            <a:ext cx="13471982" cy="11595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800"/>
              </a:lnSpc>
            </a:pPr>
            <a:r>
              <a:rPr lang="en-US" sz="8000">
                <a:solidFill>
                  <a:srgbClr val="F9F9FA"/>
                </a:solidFill>
                <a:latin typeface="Inter Bold"/>
              </a:rPr>
              <a:t>Мына сайт сата ма?</a:t>
            </a:r>
          </a:p>
        </p:txBody>
      </p:sp>
      <p:pic>
        <p:nvPicPr>
          <p:cNvPr name="Picture 14" id="14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9144000" y="1013299"/>
            <a:ext cx="2092017" cy="2092017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B272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2876067">
            <a:off x="15199381" y="330633"/>
            <a:ext cx="578743" cy="578743"/>
          </a:xfrm>
          <a:prstGeom prst="rect">
            <a:avLst/>
          </a:prstGeom>
        </p:spPr>
      </p:pic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2516024" y="9481085"/>
            <a:ext cx="1611830" cy="1611830"/>
            <a:chOff x="0" y="0"/>
            <a:chExt cx="1708150" cy="1708150"/>
          </a:xfrm>
        </p:grpSpPr>
        <p:sp>
          <p:nvSpPr>
            <p:cNvPr name="Freeform 4" id="4"/>
            <p:cNvSpPr/>
            <p:nvPr/>
          </p:nvSpPr>
          <p:spPr>
            <a:xfrm>
              <a:off x="0" y="0"/>
              <a:ext cx="1708150" cy="1708150"/>
            </a:xfrm>
            <a:custGeom>
              <a:avLst/>
              <a:gdLst/>
              <a:ahLst/>
              <a:cxnLst/>
              <a:rect r="r" b="b" t="t" l="l"/>
              <a:pathLst>
                <a:path h="1708150" w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2BC4F3"/>
            </a:solidFill>
          </p:spPr>
        </p:sp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6919483" y="783366"/>
            <a:ext cx="1769497" cy="1769497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2876067">
            <a:off x="1927793" y="9532039"/>
            <a:ext cx="247135" cy="247135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>
            <a:alphaModFix amt="8999"/>
          </a:blip>
          <a:srcRect l="0" t="0" r="0" b="0"/>
          <a:stretch>
            <a:fillRect/>
          </a:stretch>
        </p:blipFill>
        <p:spPr>
          <a:xfrm flipH="false" flipV="false" rot="0">
            <a:off x="5722129" y="3086100"/>
            <a:ext cx="6843742" cy="41148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2724348" y="4258310"/>
            <a:ext cx="12839304" cy="1675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19"/>
              </a:lnSpc>
              <a:spcBef>
                <a:spcPct val="0"/>
              </a:spcBef>
            </a:pPr>
            <a:r>
              <a:rPr lang="en-US" sz="4800">
                <a:solidFill>
                  <a:srgbClr val="FFFFFF"/>
                </a:solidFill>
                <a:latin typeface="Inter Bold"/>
              </a:rPr>
              <a:t>Инст</a:t>
            </a:r>
            <a:r>
              <a:rPr lang="en-US" sz="4800">
                <a:solidFill>
                  <a:srgbClr val="FFFFFF"/>
                </a:solidFill>
                <a:latin typeface="Inter Bold"/>
              </a:rPr>
              <a:t>аграм арқылы 5 күнде 100 продажа </a:t>
            </a:r>
          </a:p>
          <a:p>
            <a:pPr algn="ctr">
              <a:lnSpc>
                <a:spcPts val="6719"/>
              </a:lnSpc>
              <a:spcBef>
                <a:spcPct val="0"/>
              </a:spcBef>
            </a:pPr>
            <a:r>
              <a:rPr lang="en-US" sz="4800">
                <a:solidFill>
                  <a:srgbClr val="FFFFFF"/>
                </a:solidFill>
                <a:latin typeface="Inter Bold"/>
              </a:rPr>
              <a:t>жасауды 1 күнде үйрен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051360" y="1469461"/>
            <a:ext cx="14185279" cy="9227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40"/>
              </a:lnSpc>
            </a:pPr>
            <a:r>
              <a:rPr lang="en-US" sz="6400">
                <a:solidFill>
                  <a:srgbClr val="2BC4F3"/>
                </a:solidFill>
                <a:latin typeface="Inter Bold"/>
              </a:rPr>
              <a:t>САТАТЫН ОФФЕР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9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5955689" y="6512028"/>
            <a:ext cx="2092017" cy="2092017"/>
          </a:xfrm>
          <a:prstGeom prst="rect">
            <a:avLst/>
          </a:prstGeom>
        </p:spPr>
      </p:pic>
      <p:sp>
        <p:nvSpPr>
          <p:cNvPr name="AutoShape 3" id="3"/>
          <p:cNvSpPr/>
          <p:nvPr/>
        </p:nvSpPr>
        <p:spPr>
          <a:xfrm rot="0">
            <a:off x="1028700" y="8968067"/>
            <a:ext cx="16230600" cy="41142"/>
          </a:xfrm>
          <a:prstGeom prst="rect">
            <a:avLst/>
          </a:prstGeom>
          <a:solidFill>
            <a:srgbClr val="1B1B1B"/>
          </a:solidFill>
        </p:spPr>
      </p:sp>
      <p:sp>
        <p:nvSpPr>
          <p:cNvPr name="TextBox 4" id="4"/>
          <p:cNvSpPr txBox="true"/>
          <p:nvPr/>
        </p:nvSpPr>
        <p:spPr>
          <a:xfrm rot="0">
            <a:off x="1028700" y="1017022"/>
            <a:ext cx="9853978" cy="1742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000"/>
              </a:lnSpc>
            </a:pPr>
            <a:r>
              <a:rPr lang="en-US" sz="13000">
                <a:solidFill>
                  <a:srgbClr val="1B1B1B"/>
                </a:solidFill>
                <a:latin typeface="Inter Bold"/>
              </a:rPr>
              <a:t>Тапсырма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816114" y="3225073"/>
            <a:ext cx="11816554" cy="2943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839"/>
              </a:lnSpc>
            </a:pPr>
            <a:r>
              <a:rPr lang="en-US" sz="5600">
                <a:solidFill>
                  <a:srgbClr val="1B1B1B"/>
                </a:solidFill>
                <a:latin typeface="Inter"/>
              </a:rPr>
              <a:t>5 оффер жазу</a:t>
            </a:r>
          </a:p>
          <a:p>
            <a:pPr>
              <a:lnSpc>
                <a:spcPts val="7839"/>
              </a:lnSpc>
              <a:spcBef>
                <a:spcPct val="0"/>
              </a:spcBef>
            </a:pPr>
            <a:r>
              <a:rPr lang="en-US" sz="5600">
                <a:solidFill>
                  <a:srgbClr val="1B1B1B"/>
                </a:solidFill>
                <a:latin typeface="Inter"/>
              </a:rPr>
              <a:t>5 Сайттың структурассын</a:t>
            </a:r>
            <a:r>
              <a:rPr lang="en-US" sz="5600">
                <a:solidFill>
                  <a:srgbClr val="1B1B1B"/>
                </a:solidFill>
                <a:latin typeface="Inter"/>
              </a:rPr>
              <a:t> жазу</a:t>
            </a:r>
          </a:p>
          <a:p>
            <a:pPr>
              <a:lnSpc>
                <a:spcPts val="7839"/>
              </a:lnSpc>
              <a:spcBef>
                <a:spcPct val="0"/>
              </a:spcBef>
            </a:pPr>
            <a:r>
              <a:rPr lang="en-US" sz="5600">
                <a:solidFill>
                  <a:srgbClr val="1B1B1B"/>
                </a:solidFill>
                <a:latin typeface="Inter"/>
              </a:rPr>
              <a:t>Телеграм чатқа жіберу</a:t>
            </a:r>
          </a:p>
        </p:txBody>
      </p: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7667548" y="7235517"/>
            <a:ext cx="322520" cy="322520"/>
            <a:chOff x="0" y="0"/>
            <a:chExt cx="1708150" cy="1708150"/>
          </a:xfrm>
        </p:grpSpPr>
        <p:sp>
          <p:nvSpPr>
            <p:cNvPr name="Freeform 7" id="7"/>
            <p:cNvSpPr/>
            <p:nvPr/>
          </p:nvSpPr>
          <p:spPr>
            <a:xfrm>
              <a:off x="0" y="0"/>
              <a:ext cx="1708150" cy="1708150"/>
            </a:xfrm>
            <a:custGeom>
              <a:avLst/>
              <a:gdLst/>
              <a:ahLst/>
              <a:cxnLst/>
              <a:rect r="r" b="b" t="t" l="l"/>
              <a:pathLst>
                <a:path h="1708150" w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2BC4F3"/>
            </a:solidFill>
          </p:spPr>
        </p:sp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2876067">
            <a:off x="12848118" y="5941581"/>
            <a:ext cx="454703" cy="454703"/>
          </a:xfrm>
          <a:prstGeom prst="rect">
            <a:avLst/>
          </a:prstGeom>
        </p:spPr>
      </p:pic>
      <p:grpSp>
        <p:nvGrpSpPr>
          <p:cNvPr name="Group 9" id="9"/>
          <p:cNvGrpSpPr>
            <a:grpSpLocks noChangeAspect="true"/>
          </p:cNvGrpSpPr>
          <p:nvPr/>
        </p:nvGrpSpPr>
        <p:grpSpPr>
          <a:xfrm rot="0">
            <a:off x="11170242" y="3652859"/>
            <a:ext cx="263753" cy="263753"/>
            <a:chOff x="0" y="0"/>
            <a:chExt cx="1708150" cy="1708150"/>
          </a:xfrm>
        </p:grpSpPr>
        <p:sp>
          <p:nvSpPr>
            <p:cNvPr name="Freeform 10" id="10"/>
            <p:cNvSpPr/>
            <p:nvPr/>
          </p:nvSpPr>
          <p:spPr>
            <a:xfrm>
              <a:off x="0" y="0"/>
              <a:ext cx="1708150" cy="1708150"/>
            </a:xfrm>
            <a:custGeom>
              <a:avLst/>
              <a:gdLst/>
              <a:ahLst/>
              <a:cxnLst/>
              <a:rect r="r" b="b" t="t" l="l"/>
              <a:pathLst>
                <a:path h="1708150" w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2BC4F3"/>
            </a:solidFill>
          </p:spPr>
        </p:sp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2876067">
            <a:off x="17348372" y="4259343"/>
            <a:ext cx="264617" cy="264617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3632668" y="2759157"/>
            <a:ext cx="3214688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AED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028700" y="8968067"/>
            <a:ext cx="16230600" cy="41142"/>
          </a:xfrm>
          <a:prstGeom prst="rect">
            <a:avLst/>
          </a:prstGeom>
          <a:solidFill>
            <a:srgbClr val="1B1B1B"/>
          </a:solidFill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7374503" y="6551622"/>
            <a:ext cx="1769497" cy="1769497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198876" y="3161846"/>
            <a:ext cx="12928005" cy="33897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800"/>
              </a:lnSpc>
            </a:pPr>
            <a:r>
              <a:rPr lang="en-US" sz="8000">
                <a:solidFill>
                  <a:srgbClr val="1B272E"/>
                </a:solidFill>
                <a:latin typeface="Inter Bold"/>
              </a:rPr>
              <a:t>Сататын сайт </a:t>
            </a:r>
          </a:p>
          <a:p>
            <a:pPr>
              <a:lnSpc>
                <a:spcPts val="8800"/>
              </a:lnSpc>
            </a:pPr>
            <a:r>
              <a:rPr lang="en-US" sz="8000">
                <a:solidFill>
                  <a:srgbClr val="1B272E"/>
                </a:solidFill>
                <a:latin typeface="Inter Bold"/>
              </a:rPr>
              <a:t>мынандай </a:t>
            </a:r>
          </a:p>
          <a:p>
            <a:pPr>
              <a:lnSpc>
                <a:spcPts val="8800"/>
              </a:lnSpc>
            </a:pPr>
            <a:r>
              <a:rPr lang="en-US" sz="8000">
                <a:solidFill>
                  <a:srgbClr val="1B272E"/>
                </a:solidFill>
                <a:latin typeface="Inter Bold"/>
              </a:rPr>
              <a:t>болу қажет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2876067">
            <a:off x="6611484" y="2702685"/>
            <a:ext cx="333293" cy="333293"/>
          </a:xfrm>
          <a:prstGeom prst="rect">
            <a:avLst/>
          </a:prstGeom>
        </p:spPr>
      </p:pic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198876" y="1028700"/>
            <a:ext cx="977872" cy="977872"/>
            <a:chOff x="0" y="0"/>
            <a:chExt cx="1708150" cy="1708150"/>
          </a:xfrm>
        </p:grpSpPr>
        <p:sp>
          <p:nvSpPr>
            <p:cNvPr name="Freeform 7" id="7"/>
            <p:cNvSpPr/>
            <p:nvPr/>
          </p:nvSpPr>
          <p:spPr>
            <a:xfrm>
              <a:off x="0" y="0"/>
              <a:ext cx="1708150" cy="1708150"/>
            </a:xfrm>
            <a:custGeom>
              <a:avLst/>
              <a:gdLst/>
              <a:ahLst/>
              <a:cxnLst/>
              <a:rect r="r" b="b" t="t" l="l"/>
              <a:pathLst>
                <a:path h="1708150" w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1B272E"/>
            </a:solidFill>
          </p:spPr>
        </p:sp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1180348" y="1028700"/>
            <a:ext cx="4384541" cy="779474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1028700" y="9454346"/>
            <a:ext cx="2260316" cy="308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1B1B1B"/>
                </a:solidFill>
                <a:latin typeface="Inter Bold"/>
              </a:rPr>
              <a:t>3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B272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568903" y="1389403"/>
            <a:ext cx="15558521" cy="11595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800"/>
              </a:lnSpc>
            </a:pPr>
            <a:r>
              <a:rPr lang="en-US" sz="8000">
                <a:solidFill>
                  <a:srgbClr val="2BC4F3"/>
                </a:solidFill>
                <a:latin typeface="Inter Bold"/>
              </a:rPr>
              <a:t>Сайт </a:t>
            </a:r>
            <a:r>
              <a:rPr lang="en-US" sz="8000">
                <a:solidFill>
                  <a:srgbClr val="2BC4F3"/>
                </a:solidFill>
                <a:latin typeface="Inter Bold"/>
              </a:rPr>
              <a:t>ең</a:t>
            </a:r>
            <a:r>
              <a:rPr lang="en-US" sz="8000">
                <a:solidFill>
                  <a:srgbClr val="2BC4F3"/>
                </a:solidFill>
                <a:latin typeface="Inter Bold"/>
              </a:rPr>
              <a:t> басты өлшем бірлігі</a:t>
            </a:r>
          </a:p>
        </p:txBody>
      </p:sp>
      <p:sp>
        <p:nvSpPr>
          <p:cNvPr name="AutoShape 3" id="3"/>
          <p:cNvSpPr/>
          <p:nvPr/>
        </p:nvSpPr>
        <p:spPr>
          <a:xfrm rot="0">
            <a:off x="1028700" y="8968067"/>
            <a:ext cx="16230600" cy="41142"/>
          </a:xfrm>
          <a:prstGeom prst="rect">
            <a:avLst/>
          </a:prstGeom>
          <a:solidFill>
            <a:srgbClr val="F9F9FA"/>
          </a:solidFill>
        </p:spPr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2876067">
            <a:off x="16133219" y="3553951"/>
            <a:ext cx="933593" cy="933593"/>
          </a:xfrm>
          <a:prstGeom prst="rect">
            <a:avLst/>
          </a:prstGeom>
        </p:spPr>
      </p:pic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16995547" y="733709"/>
            <a:ext cx="263753" cy="263753"/>
            <a:chOff x="0" y="0"/>
            <a:chExt cx="1708150" cy="1708150"/>
          </a:xfrm>
        </p:grpSpPr>
        <p:sp>
          <p:nvSpPr>
            <p:cNvPr name="Freeform 6" id="6"/>
            <p:cNvSpPr/>
            <p:nvPr/>
          </p:nvSpPr>
          <p:spPr>
            <a:xfrm>
              <a:off x="0" y="0"/>
              <a:ext cx="1708150" cy="1708150"/>
            </a:xfrm>
            <a:custGeom>
              <a:avLst/>
              <a:gdLst/>
              <a:ahLst/>
              <a:cxnLst/>
              <a:rect r="r" b="b" t="t" l="l"/>
              <a:pathLst>
                <a:path h="1708150" w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F9F9FA"/>
            </a:solidFill>
          </p:spPr>
        </p:sp>
      </p:grp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-1014682" y="4481570"/>
            <a:ext cx="2029363" cy="2029363"/>
            <a:chOff x="0" y="0"/>
            <a:chExt cx="1708150" cy="1708150"/>
          </a:xfrm>
        </p:grpSpPr>
        <p:sp>
          <p:nvSpPr>
            <p:cNvPr name="Freeform 8" id="8"/>
            <p:cNvSpPr/>
            <p:nvPr/>
          </p:nvSpPr>
          <p:spPr>
            <a:xfrm>
              <a:off x="0" y="0"/>
              <a:ext cx="1708150" cy="1708150"/>
            </a:xfrm>
            <a:custGeom>
              <a:avLst/>
              <a:gdLst/>
              <a:ahLst/>
              <a:cxnLst/>
              <a:rect r="r" b="b" t="t" l="l"/>
              <a:pathLst>
                <a:path h="1708150" w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5504856" y="9180659"/>
            <a:ext cx="1769497" cy="1769497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4">
            <a:alphaModFix amt="8999"/>
          </a:blip>
          <a:srcRect l="0" t="0" r="0" b="0"/>
          <a:stretch>
            <a:fillRect/>
          </a:stretch>
        </p:blipFill>
        <p:spPr>
          <a:xfrm flipH="false" flipV="false" rot="0">
            <a:off x="7274353" y="3799722"/>
            <a:ext cx="4163263" cy="3393059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1028700" y="9454346"/>
            <a:ext cx="2260316" cy="308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F9F9FA"/>
                </a:solidFill>
                <a:latin typeface="Inter Bold"/>
              </a:rPr>
              <a:t>4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208436" y="4900997"/>
            <a:ext cx="5871127" cy="1257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05"/>
              </a:lnSpc>
              <a:spcBef>
                <a:spcPct val="0"/>
              </a:spcBef>
            </a:pPr>
            <a:r>
              <a:rPr lang="en-US" sz="8732">
                <a:solidFill>
                  <a:srgbClr val="2BC4F3"/>
                </a:solidFill>
                <a:latin typeface="Inter"/>
              </a:rPr>
              <a:t>Конверсия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9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028700" y="8968067"/>
            <a:ext cx="16230600" cy="41142"/>
          </a:xfrm>
          <a:prstGeom prst="rect">
            <a:avLst/>
          </a:prstGeom>
          <a:solidFill>
            <a:srgbClr val="2BC4F3"/>
          </a:solidFill>
        </p:spPr>
      </p:sp>
      <p:sp>
        <p:nvSpPr>
          <p:cNvPr name="TextBox 3" id="3"/>
          <p:cNvSpPr txBox="true"/>
          <p:nvPr/>
        </p:nvSpPr>
        <p:spPr>
          <a:xfrm rot="0">
            <a:off x="1718147" y="1085850"/>
            <a:ext cx="14851706" cy="11595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800"/>
              </a:lnSpc>
            </a:pPr>
            <a:r>
              <a:rPr lang="en-US" sz="8000">
                <a:solidFill>
                  <a:srgbClr val="1B272E"/>
                </a:solidFill>
                <a:latin typeface="Inter Bold"/>
              </a:rPr>
              <a:t>Конверсия </a:t>
            </a:r>
            <a:r>
              <a:rPr lang="en-US" sz="1423">
                <a:solidFill>
                  <a:srgbClr val="1B272E"/>
                </a:solidFill>
                <a:latin typeface="Arimo Bold"/>
              </a:rPr>
              <a:t>қалай</a:t>
            </a:r>
            <a:r>
              <a:rPr lang="en-US" sz="8000">
                <a:solidFill>
                  <a:srgbClr val="1B272E"/>
                </a:solidFill>
                <a:latin typeface="Inter Bold"/>
              </a:rPr>
              <a:t> өлшенеді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4160520"/>
            <a:ext cx="16065302" cy="2013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80"/>
              </a:lnSpc>
              <a:spcBef>
                <a:spcPct val="0"/>
              </a:spcBef>
            </a:pPr>
            <a:r>
              <a:rPr lang="en-US" sz="4800">
                <a:solidFill>
                  <a:srgbClr val="1B272E"/>
                </a:solidFill>
                <a:latin typeface="Inter"/>
              </a:rPr>
              <a:t>(Сайттан түскен заявка / Кірген адамдар саны)*100%</a:t>
            </a:r>
          </a:p>
          <a:p>
            <a:pPr algn="ctr">
              <a:lnSpc>
                <a:spcPts val="5280"/>
              </a:lnSpc>
              <a:spcBef>
                <a:spcPct val="0"/>
              </a:spcBef>
            </a:pPr>
            <a:r>
              <a:rPr lang="en-US" sz="4800">
                <a:solidFill>
                  <a:srgbClr val="1B272E"/>
                </a:solidFill>
                <a:latin typeface="Inter"/>
              </a:rPr>
              <a:t>(100/1000)*100%=10%</a:t>
            </a:r>
          </a:p>
          <a:p>
            <a:pPr algn="ctr">
              <a:lnSpc>
                <a:spcPts val="5280"/>
              </a:lnSpc>
              <a:spcBef>
                <a:spcPct val="0"/>
              </a:spcBef>
            </a:pPr>
            <a:r>
              <a:rPr lang="en-US" sz="4800">
                <a:solidFill>
                  <a:srgbClr val="1B272E"/>
                </a:solidFill>
                <a:latin typeface="Inter"/>
              </a:rPr>
              <a:t>Сайттың конверсиясы 10%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2876067">
            <a:off x="1910635" y="6825576"/>
            <a:ext cx="933593" cy="933593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3">
            <a:alphaModFix amt="9999"/>
          </a:blip>
          <a:srcRect l="0" t="0" r="0" b="0"/>
          <a:stretch>
            <a:fillRect/>
          </a:stretch>
        </p:blipFill>
        <p:spPr>
          <a:xfrm flipH="false" flipV="false" rot="0">
            <a:off x="7086600" y="3177572"/>
            <a:ext cx="4114800" cy="41148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028700" y="9454346"/>
            <a:ext cx="2260316" cy="308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1B1B1B"/>
                </a:solidFill>
                <a:latin typeface="Inter Bold"/>
              </a:rPr>
              <a:t>5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B272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028700" y="8968067"/>
            <a:ext cx="16230600" cy="41142"/>
          </a:xfrm>
          <a:prstGeom prst="rect">
            <a:avLst/>
          </a:prstGeom>
          <a:solidFill>
            <a:srgbClr val="2BC4F3"/>
          </a:solidFill>
        </p:spPr>
      </p:sp>
      <p:sp>
        <p:nvSpPr>
          <p:cNvPr name="TextBox 3" id="3"/>
          <p:cNvSpPr txBox="true"/>
          <p:nvPr/>
        </p:nvSpPr>
        <p:spPr>
          <a:xfrm rot="0">
            <a:off x="1680283" y="644108"/>
            <a:ext cx="14478757" cy="1811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40"/>
              </a:lnSpc>
            </a:pPr>
            <a:r>
              <a:rPr lang="en-US" sz="6400">
                <a:solidFill>
                  <a:srgbClr val="F9F9FA"/>
                </a:solidFill>
                <a:latin typeface="Inter Bold"/>
              </a:rPr>
              <a:t>Біздің сайттардың конверсиялары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2876067">
            <a:off x="3117937" y="7638788"/>
            <a:ext cx="342159" cy="342159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2876067">
            <a:off x="1463679" y="1674825"/>
            <a:ext cx="433207" cy="433207"/>
          </a:xfrm>
          <a:prstGeom prst="rect">
            <a:avLst/>
          </a:prstGeom>
        </p:spPr>
      </p:pic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6694965" y="1891428"/>
            <a:ext cx="564335" cy="564335"/>
            <a:chOff x="0" y="0"/>
            <a:chExt cx="1708150" cy="1708150"/>
          </a:xfrm>
        </p:grpSpPr>
        <p:sp>
          <p:nvSpPr>
            <p:cNvPr name="Freeform 7" id="7"/>
            <p:cNvSpPr/>
            <p:nvPr/>
          </p:nvSpPr>
          <p:spPr>
            <a:xfrm>
              <a:off x="0" y="0"/>
              <a:ext cx="1708150" cy="1708150"/>
            </a:xfrm>
            <a:custGeom>
              <a:avLst/>
              <a:gdLst/>
              <a:ahLst/>
              <a:cxnLst/>
              <a:rect r="r" b="b" t="t" l="l"/>
              <a:pathLst>
                <a:path h="1708150" w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2BC4F3"/>
            </a:solidFill>
          </p:spPr>
        </p:sp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4062217" y="-637099"/>
            <a:ext cx="1769497" cy="1769497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4"/>
          <a:srcRect l="0" t="10971" r="0" b="12956"/>
          <a:stretch>
            <a:fillRect/>
          </a:stretch>
        </p:blipFill>
        <p:spPr>
          <a:xfrm flipH="false" flipV="false" rot="0">
            <a:off x="1830970" y="2455763"/>
            <a:ext cx="3953940" cy="6512304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1028700" y="9454346"/>
            <a:ext cx="2260316" cy="308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F9F9FA"/>
                </a:solidFill>
                <a:latin typeface="Inter Bold"/>
              </a:rPr>
              <a:t>6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255905" y="3195410"/>
            <a:ext cx="11420898" cy="2516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719"/>
              </a:lnSpc>
            </a:pPr>
            <a:r>
              <a:rPr lang="en-US" sz="4800">
                <a:solidFill>
                  <a:srgbClr val="FFFFFF"/>
                </a:solidFill>
                <a:latin typeface="Open Sans"/>
              </a:rPr>
              <a:t>Кірген адамдар саны - 2023</a:t>
            </a:r>
          </a:p>
          <a:p>
            <a:pPr>
              <a:lnSpc>
                <a:spcPts val="6719"/>
              </a:lnSpc>
            </a:pPr>
            <a:r>
              <a:rPr lang="en-US" sz="4800">
                <a:solidFill>
                  <a:srgbClr val="FFFFFF"/>
                </a:solidFill>
                <a:latin typeface="Open Sans"/>
              </a:rPr>
              <a:t>Заявка қалдырғандар саны - 1147</a:t>
            </a:r>
          </a:p>
          <a:p>
            <a:pPr>
              <a:lnSpc>
                <a:spcPts val="6719"/>
              </a:lnSpc>
            </a:pPr>
            <a:r>
              <a:rPr lang="en-US" sz="4800">
                <a:solidFill>
                  <a:srgbClr val="FFFFFF"/>
                </a:solidFill>
                <a:latin typeface="Open Sans"/>
              </a:rPr>
              <a:t>Сайттың конверсиясы - 56,70%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B272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028700" y="8968067"/>
            <a:ext cx="16230600" cy="41142"/>
          </a:xfrm>
          <a:prstGeom prst="rect">
            <a:avLst/>
          </a:prstGeom>
          <a:solidFill>
            <a:srgbClr val="2BC4F3"/>
          </a:solidFill>
        </p:spPr>
      </p:sp>
      <p:sp>
        <p:nvSpPr>
          <p:cNvPr name="TextBox 3" id="3"/>
          <p:cNvSpPr txBox="true"/>
          <p:nvPr/>
        </p:nvSpPr>
        <p:spPr>
          <a:xfrm rot="0">
            <a:off x="1680283" y="644108"/>
            <a:ext cx="14478757" cy="1811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40"/>
              </a:lnSpc>
            </a:pPr>
            <a:r>
              <a:rPr lang="en-US" sz="6400">
                <a:solidFill>
                  <a:srgbClr val="F9F9FA"/>
                </a:solidFill>
                <a:latin typeface="Inter Bold"/>
              </a:rPr>
              <a:t>Біздің сайттардың конверсиялары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2876067">
            <a:off x="3117937" y="7638788"/>
            <a:ext cx="342159" cy="342159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2876067">
            <a:off x="1463679" y="1674825"/>
            <a:ext cx="433207" cy="433207"/>
          </a:xfrm>
          <a:prstGeom prst="rect">
            <a:avLst/>
          </a:prstGeom>
        </p:spPr>
      </p:pic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6694965" y="1891428"/>
            <a:ext cx="564335" cy="564335"/>
            <a:chOff x="0" y="0"/>
            <a:chExt cx="1708150" cy="1708150"/>
          </a:xfrm>
        </p:grpSpPr>
        <p:sp>
          <p:nvSpPr>
            <p:cNvPr name="Freeform 7" id="7"/>
            <p:cNvSpPr/>
            <p:nvPr/>
          </p:nvSpPr>
          <p:spPr>
            <a:xfrm>
              <a:off x="0" y="0"/>
              <a:ext cx="1708150" cy="1708150"/>
            </a:xfrm>
            <a:custGeom>
              <a:avLst/>
              <a:gdLst/>
              <a:ahLst/>
              <a:cxnLst/>
              <a:rect r="r" b="b" t="t" l="l"/>
              <a:pathLst>
                <a:path h="1708150" w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2BC4F3"/>
            </a:solidFill>
          </p:spPr>
        </p:sp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4062217" y="-637099"/>
            <a:ext cx="1769497" cy="1769497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6255905" y="3195410"/>
            <a:ext cx="11420898" cy="2516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719"/>
              </a:lnSpc>
            </a:pPr>
            <a:r>
              <a:rPr lang="en-US" sz="4800">
                <a:solidFill>
                  <a:srgbClr val="FFFFFF"/>
                </a:solidFill>
                <a:latin typeface="Open Sans"/>
              </a:rPr>
              <a:t>Кірген адамдар саны - 1230</a:t>
            </a:r>
          </a:p>
          <a:p>
            <a:pPr>
              <a:lnSpc>
                <a:spcPts val="6719"/>
              </a:lnSpc>
            </a:pPr>
            <a:r>
              <a:rPr lang="en-US" sz="4800">
                <a:solidFill>
                  <a:srgbClr val="FFFFFF"/>
                </a:solidFill>
                <a:latin typeface="Open Sans"/>
              </a:rPr>
              <a:t>Заявка қалдырғандар саны - 476</a:t>
            </a:r>
          </a:p>
          <a:p>
            <a:pPr>
              <a:lnSpc>
                <a:spcPts val="6719"/>
              </a:lnSpc>
            </a:pPr>
            <a:r>
              <a:rPr lang="en-US" sz="4800">
                <a:solidFill>
                  <a:srgbClr val="FFFFFF"/>
                </a:solidFill>
                <a:latin typeface="Open Sans"/>
              </a:rPr>
              <a:t>Сайттың конверсиясы - 38,70%</a:t>
            </a:r>
          </a:p>
        </p:txBody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4"/>
          <a:srcRect l="0" t="12040" r="0" b="9595"/>
          <a:stretch>
            <a:fillRect/>
          </a:stretch>
        </p:blipFill>
        <p:spPr>
          <a:xfrm flipH="false" flipV="false" rot="0">
            <a:off x="1986205" y="2564130"/>
            <a:ext cx="3798705" cy="6445079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1028700" y="9454346"/>
            <a:ext cx="2260316" cy="308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F9F9FA"/>
                </a:solidFill>
                <a:latin typeface="Inter Bold"/>
              </a:rPr>
              <a:t>7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BC4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028700" y="3042498"/>
            <a:ext cx="1769497" cy="1769497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028700" y="9454346"/>
            <a:ext cx="2260316" cy="308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1B1B1B"/>
                </a:solidFill>
                <a:latin typeface="Inter Bold"/>
              </a:rPr>
              <a:t>8</a:t>
            </a:r>
          </a:p>
        </p:txBody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6183269" y="3372805"/>
            <a:ext cx="322520" cy="322520"/>
            <a:chOff x="0" y="0"/>
            <a:chExt cx="1708150" cy="1708150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1708150" cy="1708150"/>
            </a:xfrm>
            <a:custGeom>
              <a:avLst/>
              <a:gdLst/>
              <a:ahLst/>
              <a:cxnLst/>
              <a:rect r="r" b="b" t="t" l="l"/>
              <a:pathLst>
                <a:path h="1708150" w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2876067">
            <a:off x="15381770" y="7037969"/>
            <a:ext cx="431542" cy="431542"/>
          </a:xfrm>
          <a:prstGeom prst="rect">
            <a:avLst/>
          </a:prstGeom>
        </p:spPr>
      </p:pic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11293758" y="3281258"/>
            <a:ext cx="505614" cy="505614"/>
            <a:chOff x="0" y="0"/>
            <a:chExt cx="1708150" cy="1708150"/>
          </a:xfrm>
        </p:grpSpPr>
        <p:sp>
          <p:nvSpPr>
            <p:cNvPr name="Freeform 8" id="8"/>
            <p:cNvSpPr/>
            <p:nvPr/>
          </p:nvSpPr>
          <p:spPr>
            <a:xfrm>
              <a:off x="0" y="0"/>
              <a:ext cx="1708150" cy="1708150"/>
            </a:xfrm>
            <a:custGeom>
              <a:avLst/>
              <a:gdLst/>
              <a:ahLst/>
              <a:cxnLst/>
              <a:rect r="r" b="b" t="t" l="l"/>
              <a:pathLst>
                <a:path h="1708150" w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9" id="9"/>
          <p:cNvSpPr txBox="true"/>
          <p:nvPr/>
        </p:nvSpPr>
        <p:spPr>
          <a:xfrm rot="0">
            <a:off x="2094905" y="1001608"/>
            <a:ext cx="14098191" cy="2040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20"/>
              </a:lnSpc>
              <a:spcBef>
                <a:spcPct val="0"/>
              </a:spcBef>
            </a:pPr>
            <a:r>
              <a:rPr lang="en-US" sz="7200">
                <a:solidFill>
                  <a:srgbClr val="1B272E"/>
                </a:solidFill>
                <a:latin typeface="Inter Bold"/>
              </a:rPr>
              <a:t>Сайттың конверсиясына әсер</a:t>
            </a:r>
          </a:p>
          <a:p>
            <a:pPr algn="ctr">
              <a:lnSpc>
                <a:spcPts val="7920"/>
              </a:lnSpc>
              <a:spcBef>
                <a:spcPct val="0"/>
              </a:spcBef>
            </a:pPr>
            <a:r>
              <a:rPr lang="en-US" sz="7200">
                <a:solidFill>
                  <a:srgbClr val="1B272E"/>
                </a:solidFill>
                <a:latin typeface="Inter Bold"/>
              </a:rPr>
              <a:t> ететін элементтер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624959" y="4629479"/>
            <a:ext cx="7038082" cy="23666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1209040" indent="-604520" lvl="1">
              <a:lnSpc>
                <a:spcPts val="6160"/>
              </a:lnSpc>
              <a:buFont typeface="Arial"/>
              <a:buChar char="•"/>
            </a:pPr>
            <a:r>
              <a:rPr lang="en-US" sz="5600">
                <a:solidFill>
                  <a:srgbClr val="FFFFFF"/>
                </a:solidFill>
                <a:latin typeface="Inter"/>
              </a:rPr>
              <a:t>Структура</a:t>
            </a:r>
          </a:p>
          <a:p>
            <a:pPr marL="1209040" indent="-604520" lvl="1">
              <a:lnSpc>
                <a:spcPts val="6160"/>
              </a:lnSpc>
              <a:buFont typeface="Arial"/>
              <a:buChar char="•"/>
            </a:pPr>
            <a:r>
              <a:rPr lang="en-US" sz="5600">
                <a:solidFill>
                  <a:srgbClr val="FFFFFF"/>
                </a:solidFill>
                <a:latin typeface="Inter"/>
              </a:rPr>
              <a:t>Копирайт(текст)</a:t>
            </a:r>
          </a:p>
          <a:p>
            <a:pPr marL="1209040" indent="-604520" lvl="1">
              <a:lnSpc>
                <a:spcPts val="6160"/>
              </a:lnSpc>
              <a:buFont typeface="Arial"/>
              <a:buChar char="•"/>
            </a:pPr>
            <a:r>
              <a:rPr lang="en-US" sz="5600">
                <a:solidFill>
                  <a:srgbClr val="FFFFFF"/>
                </a:solidFill>
                <a:latin typeface="Inter"/>
              </a:rPr>
              <a:t>Дизайн</a:t>
            </a:r>
          </a:p>
        </p:txBody>
      </p:sp>
      <p:sp>
        <p:nvSpPr>
          <p:cNvPr name="AutoShape 11" id="11"/>
          <p:cNvSpPr/>
          <p:nvPr/>
        </p:nvSpPr>
        <p:spPr>
          <a:xfrm rot="0">
            <a:off x="1028700" y="8968067"/>
            <a:ext cx="16230600" cy="41142"/>
          </a:xfrm>
          <a:prstGeom prst="rect">
            <a:avLst/>
          </a:prstGeom>
          <a:solidFill>
            <a:srgbClr val="FFFFFF"/>
          </a:solid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9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028700" y="8968067"/>
            <a:ext cx="16230600" cy="41142"/>
          </a:xfrm>
          <a:prstGeom prst="rect">
            <a:avLst/>
          </a:prstGeom>
          <a:solidFill>
            <a:srgbClr val="1B1B1B"/>
          </a:solidFill>
        </p:spPr>
      </p:sp>
      <p:sp>
        <p:nvSpPr>
          <p:cNvPr name="TextBox 3" id="3"/>
          <p:cNvSpPr txBox="true"/>
          <p:nvPr/>
        </p:nvSpPr>
        <p:spPr>
          <a:xfrm rot="0">
            <a:off x="1028700" y="9454346"/>
            <a:ext cx="2260316" cy="308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1B1B1B"/>
                </a:solidFill>
                <a:latin typeface="Inter Bold"/>
              </a:rPr>
              <a:t>9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809372" y="1085850"/>
            <a:ext cx="9252844" cy="11595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800"/>
              </a:lnSpc>
            </a:pPr>
            <a:r>
              <a:rPr lang="en-US" sz="8000">
                <a:solidFill>
                  <a:srgbClr val="2BC4F3"/>
                </a:solidFill>
                <a:latin typeface="Inter Bold"/>
              </a:rPr>
              <a:t>AIDA техникассы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264797" y="3407410"/>
            <a:ext cx="13033517" cy="3376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719"/>
              </a:lnSpc>
            </a:pPr>
            <a:r>
              <a:rPr lang="en-US" sz="4800">
                <a:solidFill>
                  <a:srgbClr val="1B272E"/>
                </a:solidFill>
                <a:latin typeface="Inter"/>
              </a:rPr>
              <a:t>A – Attention (Назар аударту)</a:t>
            </a:r>
          </a:p>
          <a:p>
            <a:pPr>
              <a:lnSpc>
                <a:spcPts val="6719"/>
              </a:lnSpc>
              <a:spcBef>
                <a:spcPct val="0"/>
              </a:spcBef>
            </a:pPr>
            <a:r>
              <a:rPr lang="en-US" sz="4800">
                <a:solidFill>
                  <a:srgbClr val="1B272E"/>
                </a:solidFill>
                <a:latin typeface="Inter"/>
              </a:rPr>
              <a:t>I – Interst</a:t>
            </a:r>
            <a:r>
              <a:rPr lang="en-US" sz="4800">
                <a:solidFill>
                  <a:srgbClr val="1B272E"/>
                </a:solidFill>
                <a:latin typeface="Inter"/>
              </a:rPr>
              <a:t> (Қызықтыру)</a:t>
            </a:r>
          </a:p>
          <a:p>
            <a:pPr>
              <a:lnSpc>
                <a:spcPts val="6719"/>
              </a:lnSpc>
              <a:spcBef>
                <a:spcPct val="0"/>
              </a:spcBef>
            </a:pPr>
            <a:r>
              <a:rPr lang="en-US" sz="4800">
                <a:solidFill>
                  <a:srgbClr val="1B272E"/>
                </a:solidFill>
                <a:latin typeface="Inter"/>
              </a:rPr>
              <a:t>D – Desire (Қалауын ояту)</a:t>
            </a:r>
          </a:p>
          <a:p>
            <a:pPr>
              <a:lnSpc>
                <a:spcPts val="6719"/>
              </a:lnSpc>
              <a:spcBef>
                <a:spcPct val="0"/>
              </a:spcBef>
            </a:pPr>
            <a:r>
              <a:rPr lang="en-US" sz="4800">
                <a:solidFill>
                  <a:srgbClr val="1B272E"/>
                </a:solidFill>
                <a:latin typeface="Inter"/>
              </a:rPr>
              <a:t>A – Action (Әрекетке шақыру)</a:t>
            </a:r>
          </a:p>
        </p:txBody>
      </p: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7041534" y="-1031902"/>
            <a:ext cx="2029363" cy="2029363"/>
            <a:chOff x="0" y="0"/>
            <a:chExt cx="1708150" cy="1708150"/>
          </a:xfrm>
        </p:grpSpPr>
        <p:sp>
          <p:nvSpPr>
            <p:cNvPr name="Freeform 7" id="7"/>
            <p:cNvSpPr/>
            <p:nvPr/>
          </p:nvSpPr>
          <p:spPr>
            <a:xfrm>
              <a:off x="0" y="0"/>
              <a:ext cx="1708150" cy="1708150"/>
            </a:xfrm>
            <a:custGeom>
              <a:avLst/>
              <a:gdLst/>
              <a:ahLst/>
              <a:cxnLst/>
              <a:rect r="r" b="b" t="t" l="l"/>
              <a:pathLst>
                <a:path h="1708150" w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2BC4F3"/>
            </a:solidFill>
          </p:spPr>
        </p:sp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2876067">
            <a:off x="15902801" y="1058073"/>
            <a:ext cx="933593" cy="933593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5504856" y="9180659"/>
            <a:ext cx="1769497" cy="176949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DAEI313WoC0</dc:identifier>
  <dcterms:modified xsi:type="dcterms:W3CDTF">2011-08-01T06:04:30Z</dcterms:modified>
  <cp:revision>1</cp:revision>
  <dc:title>Сататын сайт</dc:title>
</cp:coreProperties>
</file>